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62" r:id="rId2"/>
    <p:sldId id="296" r:id="rId3"/>
    <p:sldId id="494" r:id="rId4"/>
    <p:sldId id="538" r:id="rId5"/>
    <p:sldId id="539" r:id="rId6"/>
    <p:sldId id="540" r:id="rId7"/>
    <p:sldId id="541" r:id="rId8"/>
    <p:sldId id="549" r:id="rId9"/>
    <p:sldId id="542" r:id="rId10"/>
    <p:sldId id="543" r:id="rId11"/>
    <p:sldId id="544" r:id="rId12"/>
    <p:sldId id="546" r:id="rId13"/>
    <p:sldId id="547" r:id="rId14"/>
    <p:sldId id="552" r:id="rId15"/>
    <p:sldId id="553" r:id="rId16"/>
    <p:sldId id="554" r:id="rId17"/>
    <p:sldId id="555" r:id="rId18"/>
    <p:sldId id="556" r:id="rId19"/>
    <p:sldId id="557" r:id="rId20"/>
    <p:sldId id="558" r:id="rId21"/>
    <p:sldId id="559" r:id="rId22"/>
    <p:sldId id="560" r:id="rId23"/>
    <p:sldId id="550" r:id="rId24"/>
    <p:sldId id="548" r:id="rId25"/>
    <p:sldId id="495" r:id="rId26"/>
    <p:sldId id="55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Waldman" initials="DW"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15A"/>
    <a:srgbClr val="12222F"/>
    <a:srgbClr val="7F6100"/>
    <a:srgbClr val="F2F2F2"/>
    <a:srgbClr val="00FFFF"/>
    <a:srgbClr val="0099CC"/>
    <a:srgbClr val="FF2F2F"/>
    <a:srgbClr val="D566D0"/>
    <a:srgbClr val="81B0B1"/>
    <a:srgbClr val="B278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442" autoAdjust="0"/>
  </p:normalViewPr>
  <p:slideViewPr>
    <p:cSldViewPr snapToGrid="0" snapToObjects="1">
      <p:cViewPr varScale="1">
        <p:scale>
          <a:sx n="114" d="100"/>
          <a:sy n="114" d="100"/>
        </p:scale>
        <p:origin x="474" y="102"/>
      </p:cViewPr>
      <p:guideLst/>
    </p:cSldViewPr>
  </p:slideViewPr>
  <p:outlineViewPr>
    <p:cViewPr>
      <p:scale>
        <a:sx n="33" d="100"/>
        <a:sy n="33" d="100"/>
      </p:scale>
      <p:origin x="0" y="-4624"/>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5F3E6E-9AD9-5F40-A26F-618E980787A2}" type="datetimeFigureOut">
              <a:rPr lang="en-US" smtClean="0"/>
              <a:t>4/17/2022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2538DB-601D-0440-B11B-0E45708569FB}" type="slidenum">
              <a:rPr lang="en-US" smtClean="0"/>
              <a:t>‹#›</a:t>
            </a:fld>
            <a:endParaRPr lang="en-US"/>
          </a:p>
        </p:txBody>
      </p:sp>
    </p:spTree>
    <p:extLst>
      <p:ext uri="{BB962C8B-B14F-4D97-AF65-F5344CB8AC3E}">
        <p14:creationId xmlns:p14="http://schemas.microsoft.com/office/powerpoint/2010/main" val="1552422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1AB9F-3475-7A49-BC0D-B1D6457FB031}" type="datetimeFigureOut">
              <a:rPr lang="en-US" smtClean="0"/>
              <a:t>4/17/2022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8B6FB-6E9E-5846-BDC5-EDA3E8EF67B5}" type="slidenum">
              <a:rPr lang="en-US" smtClean="0"/>
              <a:t>‹#›</a:t>
            </a:fld>
            <a:endParaRPr lang="en-US"/>
          </a:p>
        </p:txBody>
      </p:sp>
    </p:spTree>
    <p:extLst>
      <p:ext uri="{BB962C8B-B14F-4D97-AF65-F5344CB8AC3E}">
        <p14:creationId xmlns:p14="http://schemas.microsoft.com/office/powerpoint/2010/main" val="2069889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38B6FB-6E9E-5846-BDC5-EDA3E8EF67B5}" type="slidenum">
              <a:rPr lang="en-US" smtClean="0"/>
              <a:t>1</a:t>
            </a:fld>
            <a:endParaRPr lang="en-US"/>
          </a:p>
        </p:txBody>
      </p:sp>
    </p:spTree>
    <p:extLst>
      <p:ext uri="{BB962C8B-B14F-4D97-AF65-F5344CB8AC3E}">
        <p14:creationId xmlns:p14="http://schemas.microsoft.com/office/powerpoint/2010/main" val="267158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8B6FB-6E9E-5846-BDC5-EDA3E8EF67B5}" type="slidenum">
              <a:rPr lang="en-US" smtClean="0"/>
              <a:t>2</a:t>
            </a:fld>
            <a:endParaRPr lang="en-US"/>
          </a:p>
        </p:txBody>
      </p:sp>
    </p:spTree>
    <p:extLst>
      <p:ext uri="{BB962C8B-B14F-4D97-AF65-F5344CB8AC3E}">
        <p14:creationId xmlns:p14="http://schemas.microsoft.com/office/powerpoint/2010/main" val="1502161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8B6FB-6E9E-5846-BDC5-EDA3E8EF67B5}" type="slidenum">
              <a:rPr lang="en-US" smtClean="0"/>
              <a:t>3</a:t>
            </a:fld>
            <a:endParaRPr lang="en-US"/>
          </a:p>
        </p:txBody>
      </p:sp>
    </p:spTree>
    <p:extLst>
      <p:ext uri="{BB962C8B-B14F-4D97-AF65-F5344CB8AC3E}">
        <p14:creationId xmlns:p14="http://schemas.microsoft.com/office/powerpoint/2010/main" val="184694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8B6FB-6E9E-5846-BDC5-EDA3E8EF67B5}" type="slidenum">
              <a:rPr lang="en-US" smtClean="0"/>
              <a:t>4</a:t>
            </a:fld>
            <a:endParaRPr lang="en-US"/>
          </a:p>
        </p:txBody>
      </p:sp>
    </p:spTree>
    <p:extLst>
      <p:ext uri="{BB962C8B-B14F-4D97-AF65-F5344CB8AC3E}">
        <p14:creationId xmlns:p14="http://schemas.microsoft.com/office/powerpoint/2010/main" val="58944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38B6FB-6E9E-5846-BDC5-EDA3E8EF67B5}" type="slidenum">
              <a:rPr lang="en-US" smtClean="0"/>
              <a:t>25</a:t>
            </a:fld>
            <a:endParaRPr lang="en-US"/>
          </a:p>
        </p:txBody>
      </p:sp>
    </p:spTree>
    <p:extLst>
      <p:ext uri="{BB962C8B-B14F-4D97-AF65-F5344CB8AC3E}">
        <p14:creationId xmlns:p14="http://schemas.microsoft.com/office/powerpoint/2010/main" val="205318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38B6FB-6E9E-5846-BDC5-EDA3E8EF67B5}" type="slidenum">
              <a:rPr lang="en-US" smtClean="0"/>
              <a:t>26</a:t>
            </a:fld>
            <a:endParaRPr lang="en-US"/>
          </a:p>
        </p:txBody>
      </p:sp>
    </p:spTree>
    <p:extLst>
      <p:ext uri="{BB962C8B-B14F-4D97-AF65-F5344CB8AC3E}">
        <p14:creationId xmlns:p14="http://schemas.microsoft.com/office/powerpoint/2010/main" val="69110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0F912D-27B6-4D1F-97D9-B4E55EF4E92C}" type="datetime1">
              <a:rPr lang="en-US" smtClean="0"/>
              <a:t>4/17/2022</a:t>
            </a:fld>
            <a:endParaRPr lang="en-US"/>
          </a:p>
        </p:txBody>
      </p:sp>
      <p:sp>
        <p:nvSpPr>
          <p:cNvPr id="5" name="Footer Placeholder 4"/>
          <p:cNvSpPr>
            <a:spLocks noGrp="1"/>
          </p:cNvSpPr>
          <p:nvPr>
            <p:ph type="ftr" sz="quarter" idx="11"/>
          </p:nvPr>
        </p:nvSpPr>
        <p:spPr>
          <a:xfrm>
            <a:off x="3953035" y="437792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6C933F6-C046-ED41-854E-4FF4B8BE37EE}" type="slidenum">
              <a:rPr lang="en-US" smtClean="0"/>
              <a:t>‹#›</a:t>
            </a:fld>
            <a:endParaRPr lang="en-US"/>
          </a:p>
        </p:txBody>
      </p:sp>
    </p:spTree>
    <p:extLst>
      <p:ext uri="{BB962C8B-B14F-4D97-AF65-F5344CB8AC3E}">
        <p14:creationId xmlns:p14="http://schemas.microsoft.com/office/powerpoint/2010/main" val="55027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BDAEEA-F86F-4F83-9903-D1090CDB11FE}" type="datetime1">
              <a:rPr lang="en-US" smtClean="0"/>
              <a:t>4/17/2022</a:t>
            </a:fld>
            <a:endParaRPr lang="en-US"/>
          </a:p>
        </p:txBody>
      </p:sp>
      <p:sp>
        <p:nvSpPr>
          <p:cNvPr id="6" name="Slide Number Placeholder 5"/>
          <p:cNvSpPr>
            <a:spLocks noGrp="1"/>
          </p:cNvSpPr>
          <p:nvPr>
            <p:ph type="sldNum" sz="quarter" idx="12"/>
          </p:nvPr>
        </p:nvSpPr>
        <p:spPr/>
        <p:txBody>
          <a:bodyPr/>
          <a:lstStyle/>
          <a:p>
            <a:fld id="{56C933F6-C046-ED41-854E-4FF4B8BE37EE}" type="slidenum">
              <a:rPr lang="en-US" smtClean="0"/>
              <a:t>‹#›</a:t>
            </a:fld>
            <a:endParaRPr lang="en-US"/>
          </a:p>
        </p:txBody>
      </p:sp>
      <p:sp>
        <p:nvSpPr>
          <p:cNvPr id="7" name="TextBox 6">
            <a:extLst>
              <a:ext uri="{FF2B5EF4-FFF2-40B4-BE49-F238E27FC236}">
                <a16:creationId xmlns:a16="http://schemas.microsoft.com/office/drawing/2014/main" id="{389EC062-84D0-4C23-970C-FF11C81B8F14}"/>
              </a:ext>
            </a:extLst>
          </p:cNvPr>
          <p:cNvSpPr txBox="1"/>
          <p:nvPr userDrawn="1"/>
        </p:nvSpPr>
        <p:spPr>
          <a:xfrm>
            <a:off x="5321625" y="6354246"/>
            <a:ext cx="137762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315A"/>
                </a:solidFill>
                <a:effectLst/>
                <a:uLnTx/>
                <a:uFillTx/>
                <a:ea typeface="Arial Hebrew Scholar" charset="-79"/>
                <a:cs typeface="Arial Hebrew Scholar" charset="-79"/>
              </a:rPr>
              <a:t>Nasdaq: AVCO</a:t>
            </a:r>
          </a:p>
        </p:txBody>
      </p:sp>
    </p:spTree>
    <p:extLst>
      <p:ext uri="{BB962C8B-B14F-4D97-AF65-F5344CB8AC3E}">
        <p14:creationId xmlns:p14="http://schemas.microsoft.com/office/powerpoint/2010/main" val="1462199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E025F1-F539-4111-8012-7A876E48DD63}" type="datetime1">
              <a:rPr lang="en-US" smtClean="0"/>
              <a:t>4/17/2022</a:t>
            </a:fld>
            <a:endParaRPr lang="en-US"/>
          </a:p>
        </p:txBody>
      </p:sp>
      <p:sp>
        <p:nvSpPr>
          <p:cNvPr id="5" name="Footer Placeholder 4"/>
          <p:cNvSpPr>
            <a:spLocks noGrp="1"/>
          </p:cNvSpPr>
          <p:nvPr>
            <p:ph type="ftr" sz="quarter" idx="11"/>
          </p:nvPr>
        </p:nvSpPr>
        <p:spPr>
          <a:xfrm>
            <a:off x="3953035" y="437792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6C933F6-C046-ED41-854E-4FF4B8BE37EE}" type="slidenum">
              <a:rPr lang="en-US" smtClean="0"/>
              <a:t>‹#›</a:t>
            </a:fld>
            <a:endParaRPr lang="en-US"/>
          </a:p>
        </p:txBody>
      </p:sp>
    </p:spTree>
    <p:extLst>
      <p:ext uri="{BB962C8B-B14F-4D97-AF65-F5344CB8AC3E}">
        <p14:creationId xmlns:p14="http://schemas.microsoft.com/office/powerpoint/2010/main" val="152432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DD49DE-8554-4C3E-8012-65931F3B08E7}" type="datetime1">
              <a:rPr lang="en-US" smtClean="0"/>
              <a:t>4/17/2022</a:t>
            </a:fld>
            <a:endParaRPr lang="en-US"/>
          </a:p>
        </p:txBody>
      </p:sp>
      <p:sp>
        <p:nvSpPr>
          <p:cNvPr id="6" name="Footer Placeholder 5"/>
          <p:cNvSpPr>
            <a:spLocks noGrp="1"/>
          </p:cNvSpPr>
          <p:nvPr>
            <p:ph type="ftr" sz="quarter" idx="11"/>
          </p:nvPr>
        </p:nvSpPr>
        <p:spPr>
          <a:xfrm>
            <a:off x="3953035" y="437792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6C933F6-C046-ED41-854E-4FF4B8BE37EE}" type="slidenum">
              <a:rPr lang="en-US" smtClean="0"/>
              <a:t>‹#›</a:t>
            </a:fld>
            <a:endParaRPr lang="en-US"/>
          </a:p>
        </p:txBody>
      </p:sp>
    </p:spTree>
    <p:extLst>
      <p:ext uri="{BB962C8B-B14F-4D97-AF65-F5344CB8AC3E}">
        <p14:creationId xmlns:p14="http://schemas.microsoft.com/office/powerpoint/2010/main" val="207585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B027ED-A175-40D8-B541-1CDC8E09DCE8}" type="datetime1">
              <a:rPr lang="en-US" smtClean="0"/>
              <a:t>4/17/2022</a:t>
            </a:fld>
            <a:endParaRPr lang="en-US"/>
          </a:p>
        </p:txBody>
      </p:sp>
      <p:sp>
        <p:nvSpPr>
          <p:cNvPr id="8" name="Footer Placeholder 7"/>
          <p:cNvSpPr>
            <a:spLocks noGrp="1"/>
          </p:cNvSpPr>
          <p:nvPr>
            <p:ph type="ftr" sz="quarter" idx="11"/>
          </p:nvPr>
        </p:nvSpPr>
        <p:spPr>
          <a:xfrm>
            <a:off x="3953035" y="437792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56C933F6-C046-ED41-854E-4FF4B8BE37EE}" type="slidenum">
              <a:rPr lang="en-US" smtClean="0"/>
              <a:t>‹#›</a:t>
            </a:fld>
            <a:endParaRPr lang="en-US"/>
          </a:p>
        </p:txBody>
      </p:sp>
    </p:spTree>
    <p:extLst>
      <p:ext uri="{BB962C8B-B14F-4D97-AF65-F5344CB8AC3E}">
        <p14:creationId xmlns:p14="http://schemas.microsoft.com/office/powerpoint/2010/main" val="81219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C71EA15-82B4-4989-8A8A-1BE98856C9C1}" type="datetime1">
              <a:rPr lang="en-US" smtClean="0"/>
              <a:t>4/17/2022</a:t>
            </a:fld>
            <a:endParaRPr lang="en-US"/>
          </a:p>
        </p:txBody>
      </p:sp>
      <p:sp>
        <p:nvSpPr>
          <p:cNvPr id="5" name="Slide Number Placeholder 4"/>
          <p:cNvSpPr>
            <a:spLocks noGrp="1"/>
          </p:cNvSpPr>
          <p:nvPr>
            <p:ph type="sldNum" sz="quarter" idx="12"/>
          </p:nvPr>
        </p:nvSpPr>
        <p:spPr/>
        <p:txBody>
          <a:bodyPr/>
          <a:lstStyle/>
          <a:p>
            <a:fld id="{56C933F6-C046-ED41-854E-4FF4B8BE37EE}" type="slidenum">
              <a:rPr lang="en-US" smtClean="0"/>
              <a:t>‹#›</a:t>
            </a:fld>
            <a:endParaRPr lang="en-US"/>
          </a:p>
        </p:txBody>
      </p:sp>
    </p:spTree>
    <p:extLst>
      <p:ext uri="{BB962C8B-B14F-4D97-AF65-F5344CB8AC3E}">
        <p14:creationId xmlns:p14="http://schemas.microsoft.com/office/powerpoint/2010/main" val="1115068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A55CB-C8DB-4334-81C6-855DF1BD6010}" type="datetime1">
              <a:rPr lang="en-US" smtClean="0"/>
              <a:t>4/17/2022</a:t>
            </a:fld>
            <a:endParaRPr lang="en-US"/>
          </a:p>
        </p:txBody>
      </p:sp>
      <p:sp>
        <p:nvSpPr>
          <p:cNvPr id="4" name="Slide Number Placeholder 3"/>
          <p:cNvSpPr>
            <a:spLocks noGrp="1"/>
          </p:cNvSpPr>
          <p:nvPr>
            <p:ph type="sldNum" sz="quarter" idx="12"/>
          </p:nvPr>
        </p:nvSpPr>
        <p:spPr/>
        <p:txBody>
          <a:bodyPr/>
          <a:lstStyle/>
          <a:p>
            <a:fld id="{56C933F6-C046-ED41-854E-4FF4B8BE37EE}" type="slidenum">
              <a:rPr lang="en-US" smtClean="0"/>
              <a:t>‹#›</a:t>
            </a:fld>
            <a:endParaRPr lang="en-US"/>
          </a:p>
        </p:txBody>
      </p:sp>
    </p:spTree>
    <p:extLst>
      <p:ext uri="{BB962C8B-B14F-4D97-AF65-F5344CB8AC3E}">
        <p14:creationId xmlns:p14="http://schemas.microsoft.com/office/powerpoint/2010/main" val="201750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8DE488-8A00-469A-A7B4-530EDA333319}"/>
              </a:ext>
            </a:extLst>
          </p:cNvPr>
          <p:cNvSpPr>
            <a:spLocks noGrp="1"/>
          </p:cNvSpPr>
          <p:nvPr>
            <p:ph type="title" hasCustomPrompt="1"/>
          </p:nvPr>
        </p:nvSpPr>
        <p:spPr>
          <a:xfrm>
            <a:off x="995530" y="373911"/>
            <a:ext cx="6805709" cy="584327"/>
          </a:xfrm>
        </p:spPr>
        <p:txBody>
          <a:bodyPr/>
          <a:lstStyle>
            <a:lvl1pPr algn="l">
              <a:defRPr/>
            </a:lvl1pPr>
          </a:lstStyle>
          <a:p>
            <a:r>
              <a:rPr lang="en-US" altLang="zh-CN" dirty="0"/>
              <a:t>ABC</a:t>
            </a:r>
            <a:r>
              <a:rPr lang="zh-CN" altLang="en-US" dirty="0"/>
              <a:t>单击此处编辑母版标题样式</a:t>
            </a:r>
            <a:endParaRPr lang="en-US" dirty="0"/>
          </a:p>
        </p:txBody>
      </p:sp>
      <p:sp>
        <p:nvSpPr>
          <p:cNvPr id="5" name="灯片编号占位符 4">
            <a:extLst>
              <a:ext uri="{FF2B5EF4-FFF2-40B4-BE49-F238E27FC236}">
                <a16:creationId xmlns:a16="http://schemas.microsoft.com/office/drawing/2014/main" id="{D8070C16-651E-4FFA-884C-403C273489BE}"/>
              </a:ext>
            </a:extLst>
          </p:cNvPr>
          <p:cNvSpPr>
            <a:spLocks noGrp="1"/>
          </p:cNvSpPr>
          <p:nvPr>
            <p:ph type="sldNum" sz="quarter" idx="12"/>
          </p:nvPr>
        </p:nvSpPr>
        <p:spPr/>
        <p:txBody>
          <a:bodyPr/>
          <a:lstStyle/>
          <a:p>
            <a:fld id="{061BADA6-30CF-B945-84E3-B23B8DD53969}" type="slidenum">
              <a:rPr kumimoji="1" lang="zh-CN" altLang="en-US" smtClean="0"/>
              <a:t>‹#›</a:t>
            </a:fld>
            <a:endParaRPr kumimoji="1" lang="zh-CN" altLang="en-US"/>
          </a:p>
        </p:txBody>
      </p:sp>
    </p:spTree>
    <p:extLst>
      <p:ext uri="{BB962C8B-B14F-4D97-AF65-F5344CB8AC3E}">
        <p14:creationId xmlns:p14="http://schemas.microsoft.com/office/powerpoint/2010/main" val="358945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D24870-D652-4173-8F93-A30FA171DD3F}"/>
              </a:ext>
            </a:extLst>
          </p:cNvPr>
          <p:cNvPicPr>
            <a:picLocks noChangeAspect="1"/>
          </p:cNvPicPr>
          <p:nvPr userDrawn="1"/>
        </p:nvPicPr>
        <p:blipFill rotWithShape="1">
          <a:blip r:embed="rId10" cstate="screen">
            <a:extLst>
              <a:ext uri="{28A0092B-C50C-407E-A947-70E740481C1C}">
                <a14:useLocalDpi xmlns:a14="http://schemas.microsoft.com/office/drawing/2010/main" val="0"/>
              </a:ext>
            </a:extLst>
          </a:blip>
          <a:srcRect/>
          <a:stretch/>
        </p:blipFill>
        <p:spPr>
          <a:xfrm>
            <a:off x="463449" y="6183981"/>
            <a:ext cx="2046155" cy="608496"/>
          </a:xfrm>
          <a:prstGeom prst="rect">
            <a:avLst/>
          </a:prstGeom>
        </p:spPr>
      </p:pic>
      <p:sp>
        <p:nvSpPr>
          <p:cNvPr id="2" name="Title Placeholder 1"/>
          <p:cNvSpPr>
            <a:spLocks noGrp="1"/>
          </p:cNvSpPr>
          <p:nvPr>
            <p:ph type="title"/>
          </p:nvPr>
        </p:nvSpPr>
        <p:spPr>
          <a:xfrm>
            <a:off x="838200" y="365126"/>
            <a:ext cx="8814564" cy="65927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E061E-6346-4B03-A2F7-74D8C2745C30}" type="datetime1">
              <a:rPr lang="en-US" smtClean="0"/>
              <a:t>4/17/2022</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933F6-C046-ED41-854E-4FF4B8BE37EE}" type="slidenum">
              <a:rPr lang="en-US" smtClean="0"/>
              <a:t>‹#›</a:t>
            </a:fld>
            <a:endParaRPr lang="en-US"/>
          </a:p>
        </p:txBody>
      </p:sp>
      <p:sp>
        <p:nvSpPr>
          <p:cNvPr id="10" name="Rectangle 9">
            <a:extLst>
              <a:ext uri="{FF2B5EF4-FFF2-40B4-BE49-F238E27FC236}">
                <a16:creationId xmlns:a16="http://schemas.microsoft.com/office/drawing/2014/main" id="{86DCDF14-7493-4F3C-A1A9-DF306A2B63BF}"/>
              </a:ext>
            </a:extLst>
          </p:cNvPr>
          <p:cNvSpPr/>
          <p:nvPr userDrawn="1"/>
        </p:nvSpPr>
        <p:spPr>
          <a:xfrm flipV="1">
            <a:off x="0" y="1278587"/>
            <a:ext cx="12192000" cy="45719"/>
          </a:xfrm>
          <a:prstGeom prst="rect">
            <a:avLst/>
          </a:prstGeom>
          <a:solidFill>
            <a:srgbClr val="0D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cxnSp>
        <p:nvCxnSpPr>
          <p:cNvPr id="15" name="Straight Connector 14">
            <a:extLst>
              <a:ext uri="{FF2B5EF4-FFF2-40B4-BE49-F238E27FC236}">
                <a16:creationId xmlns:a16="http://schemas.microsoft.com/office/drawing/2014/main" id="{E7EB597A-720D-458A-A044-69124A8E312F}"/>
              </a:ext>
            </a:extLst>
          </p:cNvPr>
          <p:cNvCxnSpPr/>
          <p:nvPr userDrawn="1"/>
        </p:nvCxnSpPr>
        <p:spPr>
          <a:xfrm>
            <a:off x="0" y="6176963"/>
            <a:ext cx="12192000" cy="7018"/>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BB7A9E0-5D8B-492A-881E-AD62B220BCE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a:stretch/>
        </p:blipFill>
        <p:spPr>
          <a:xfrm>
            <a:off x="0" y="0"/>
            <a:ext cx="12192000" cy="1244409"/>
          </a:xfrm>
          <a:prstGeom prst="rect">
            <a:avLst/>
          </a:prstGeom>
        </p:spPr>
      </p:pic>
      <p:sp>
        <p:nvSpPr>
          <p:cNvPr id="13" name="TextBox 12">
            <a:extLst>
              <a:ext uri="{FF2B5EF4-FFF2-40B4-BE49-F238E27FC236}">
                <a16:creationId xmlns:a16="http://schemas.microsoft.com/office/drawing/2014/main" id="{BAB5DFD6-5BFC-4FB7-BEF7-B8B2BDB772B8}"/>
              </a:ext>
            </a:extLst>
          </p:cNvPr>
          <p:cNvSpPr txBox="1"/>
          <p:nvPr userDrawn="1"/>
        </p:nvSpPr>
        <p:spPr>
          <a:xfrm>
            <a:off x="5321625" y="6354246"/>
            <a:ext cx="137762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315A"/>
                </a:solidFill>
                <a:effectLst/>
                <a:uLnTx/>
                <a:uFillTx/>
                <a:ea typeface="Arial Hebrew Scholar" charset="-79"/>
                <a:cs typeface="Arial Hebrew Scholar" charset="-79"/>
              </a:rPr>
              <a:t>Nasdaq: AVCO</a:t>
            </a:r>
          </a:p>
        </p:txBody>
      </p:sp>
    </p:spTree>
    <p:extLst>
      <p:ext uri="{BB962C8B-B14F-4D97-AF65-F5344CB8AC3E}">
        <p14:creationId xmlns:p14="http://schemas.microsoft.com/office/powerpoint/2010/main" val="1232021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dt="0"/>
  <p:txStyles>
    <p:titleStyle>
      <a:lvl1pPr algn="l" defTabSz="914400" rtl="0" eaLnBrk="1" latinLnBrk="0" hangingPunct="1">
        <a:lnSpc>
          <a:spcPct val="90000"/>
        </a:lnSpc>
        <a:spcBef>
          <a:spcPct val="0"/>
        </a:spcBef>
        <a:buNone/>
        <a:defRPr sz="3600" kern="1200">
          <a:solidFill>
            <a:schemeClr val="accent4">
              <a:lumMod val="20000"/>
              <a:lumOff val="80000"/>
            </a:schemeClr>
          </a:solidFill>
          <a:latin typeface="Helvetica" panose="020B0604020202020204" pitchFamily="2"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globenewswire.com/Tracker?data=9c_k4T91rS5pJkhvZT461bIUqMD58w1nAQQTSUEsk-MsjEuMOVqFTzxta148YdgtDC9j5n_Y1VMVjuxLtUG4BA=="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9CD4-D2AA-445F-A5A7-A7D05C929CD4}"/>
              </a:ext>
            </a:extLst>
          </p:cNvPr>
          <p:cNvSpPr>
            <a:spLocks noGrp="1"/>
          </p:cNvSpPr>
          <p:nvPr>
            <p:ph type="title"/>
          </p:nvPr>
        </p:nvSpPr>
        <p:spPr/>
        <p:txBody>
          <a:bodyPr/>
          <a:lstStyle/>
          <a:p>
            <a:endParaRPr lang="en-US" dirty="0"/>
          </a:p>
        </p:txBody>
      </p:sp>
      <p:pic>
        <p:nvPicPr>
          <p:cNvPr id="5" name="Content Placeholder 4" descr="A picture containing electronics, compact disk&#10;&#10;Description automatically generated">
            <a:extLst>
              <a:ext uri="{FF2B5EF4-FFF2-40B4-BE49-F238E27FC236}">
                <a16:creationId xmlns:a16="http://schemas.microsoft.com/office/drawing/2014/main" id="{3C5E7D9A-5C71-4D57-84E6-5A1A449F82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30" y="0"/>
            <a:ext cx="12203229" cy="6865476"/>
          </a:xfrm>
        </p:spPr>
      </p:pic>
      <p:grpSp>
        <p:nvGrpSpPr>
          <p:cNvPr id="6" name="Group 5"/>
          <p:cNvGrpSpPr/>
          <p:nvPr/>
        </p:nvGrpSpPr>
        <p:grpSpPr>
          <a:xfrm>
            <a:off x="1687418" y="694765"/>
            <a:ext cx="9927354" cy="5587400"/>
            <a:chOff x="1687418" y="694765"/>
            <a:chExt cx="9927354" cy="5587400"/>
          </a:xfrm>
        </p:grpSpPr>
        <p:pic>
          <p:nvPicPr>
            <p:cNvPr id="8" name="Picture 7">
              <a:extLst>
                <a:ext uri="{FF2B5EF4-FFF2-40B4-BE49-F238E27FC236}">
                  <a16:creationId xmlns:a16="http://schemas.microsoft.com/office/drawing/2014/main" id="{CCAC1AD6-C2C4-4237-8B69-6F77161B7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472" y="694765"/>
              <a:ext cx="3983083" cy="2824594"/>
            </a:xfrm>
            <a:prstGeom prst="rect">
              <a:avLst/>
            </a:prstGeom>
          </p:spPr>
        </p:pic>
        <p:sp>
          <p:nvSpPr>
            <p:cNvPr id="9" name="TextBox 8">
              <a:extLst>
                <a:ext uri="{FF2B5EF4-FFF2-40B4-BE49-F238E27FC236}">
                  <a16:creationId xmlns:a16="http://schemas.microsoft.com/office/drawing/2014/main" id="{C9042FAE-3E9F-4843-B097-C4AB15B7BFC2}"/>
                </a:ext>
              </a:extLst>
            </p:cNvPr>
            <p:cNvSpPr txBox="1"/>
            <p:nvPr/>
          </p:nvSpPr>
          <p:spPr>
            <a:xfrm>
              <a:off x="9436443" y="5912833"/>
              <a:ext cx="152990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Arial Hebrew Scholar" charset="-79"/>
                  <a:cs typeface="Arial Hebrew Scholar" charset="-79"/>
                </a:rPr>
                <a:t>Nasdaq: AVCO</a:t>
              </a:r>
            </a:p>
          </p:txBody>
        </p:sp>
        <p:sp>
          <p:nvSpPr>
            <p:cNvPr id="10" name="TextBox 9">
              <a:extLst>
                <a:ext uri="{FF2B5EF4-FFF2-40B4-BE49-F238E27FC236}">
                  <a16:creationId xmlns:a16="http://schemas.microsoft.com/office/drawing/2014/main" id="{53114B68-1B6B-4E8E-A600-EB830E03B686}"/>
                </a:ext>
              </a:extLst>
            </p:cNvPr>
            <p:cNvSpPr txBox="1"/>
            <p:nvPr/>
          </p:nvSpPr>
          <p:spPr>
            <a:xfrm>
              <a:off x="8818622" y="5556448"/>
              <a:ext cx="279615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ea typeface="Arial Hebrew Scholar" charset="-79"/>
                  <a:cs typeface="Arial Hebrew Scholar" charset="-79"/>
                </a:rPr>
                <a:t>www.avalon-globocare.com</a:t>
              </a: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ea typeface="Arial Hebrew Scholar" charset="-79"/>
                <a:cs typeface="Arial Hebrew Scholar" charset="-79"/>
              </a:endParaRPr>
            </a:p>
          </p:txBody>
        </p:sp>
        <p:sp>
          <p:nvSpPr>
            <p:cNvPr id="7" name="TextBox 6">
              <a:extLst>
                <a:ext uri="{FF2B5EF4-FFF2-40B4-BE49-F238E27FC236}">
                  <a16:creationId xmlns:a16="http://schemas.microsoft.com/office/drawing/2014/main" id="{C2FCA8D1-D828-489D-84C7-A2D12AF0BB50}"/>
                </a:ext>
              </a:extLst>
            </p:cNvPr>
            <p:cNvSpPr txBox="1"/>
            <p:nvPr/>
          </p:nvSpPr>
          <p:spPr>
            <a:xfrm>
              <a:off x="3325138" y="4127568"/>
              <a:ext cx="11464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175D81"/>
                  </a:solidFill>
                  <a:latin typeface="Calibri" panose="020F0502020204030204"/>
                </a:rPr>
                <a:t>April </a:t>
              </a:r>
              <a:r>
                <a:rPr kumimoji="0" lang="en-US" i="0" u="none" strike="noStrike" kern="1200" cap="none" spc="0" normalizeH="0" baseline="0" noProof="0" dirty="0">
                  <a:ln>
                    <a:noFill/>
                  </a:ln>
                  <a:solidFill>
                    <a:srgbClr val="175D81"/>
                  </a:solidFill>
                  <a:effectLst/>
                  <a:uLnTx/>
                  <a:uFillTx/>
                  <a:latin typeface="Calibri" panose="020F0502020204030204"/>
                </a:rPr>
                <a:t>2022</a:t>
              </a:r>
            </a:p>
          </p:txBody>
        </p:sp>
        <p:sp>
          <p:nvSpPr>
            <p:cNvPr id="11" name="TextBox 10">
              <a:extLst>
                <a:ext uri="{FF2B5EF4-FFF2-40B4-BE49-F238E27FC236}">
                  <a16:creationId xmlns:a16="http://schemas.microsoft.com/office/drawing/2014/main" id="{5B166037-B161-4059-8343-9243E6864268}"/>
                </a:ext>
              </a:extLst>
            </p:cNvPr>
            <p:cNvSpPr txBox="1"/>
            <p:nvPr/>
          </p:nvSpPr>
          <p:spPr>
            <a:xfrm>
              <a:off x="1687418" y="3481237"/>
              <a:ext cx="465377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175F85"/>
                  </a:solidFill>
                  <a:latin typeface="Calibri" panose="020F0502020204030204"/>
                  <a:ea typeface="Helvetica Neue" charset="0"/>
                  <a:cs typeface="Microsoft Uighur" panose="020B0604020202020204" pitchFamily="2" charset="-78"/>
                </a:rPr>
                <a:t>Corporate Presentation</a:t>
              </a:r>
              <a:endParaRPr kumimoji="0" lang="en-US" sz="3600" b="1" i="0" u="none" strike="noStrike" kern="1200" cap="none" spc="0" normalizeH="0" baseline="0" noProof="0" dirty="0">
                <a:ln>
                  <a:noFill/>
                </a:ln>
                <a:solidFill>
                  <a:srgbClr val="175F85"/>
                </a:solidFill>
                <a:uLnTx/>
                <a:uFillTx/>
                <a:latin typeface="Calibri" panose="020F0502020204030204"/>
                <a:ea typeface="Helvetica Neue" charset="0"/>
                <a:cs typeface="Microsoft Uighur" panose="020B0604020202020204" pitchFamily="2" charset="-78"/>
              </a:endParaRPr>
            </a:p>
          </p:txBody>
        </p:sp>
      </p:grpSp>
      <p:sp>
        <p:nvSpPr>
          <p:cNvPr id="3" name="Slide Number Placeholder 2">
            <a:extLst>
              <a:ext uri="{FF2B5EF4-FFF2-40B4-BE49-F238E27FC236}">
                <a16:creationId xmlns:a16="http://schemas.microsoft.com/office/drawing/2014/main" id="{E3137BCE-9CD2-4605-9516-66FFFA62B8E0}"/>
              </a:ext>
            </a:extLst>
          </p:cNvPr>
          <p:cNvSpPr>
            <a:spLocks noGrp="1"/>
          </p:cNvSpPr>
          <p:nvPr>
            <p:ph type="sldNum" sz="quarter" idx="12"/>
          </p:nvPr>
        </p:nvSpPr>
        <p:spPr/>
        <p:txBody>
          <a:bodyPr/>
          <a:lstStyle/>
          <a:p>
            <a:fld id="{56C933F6-C046-ED41-854E-4FF4B8BE37EE}" type="slidenum">
              <a:rPr lang="en-US" smtClean="0"/>
              <a:t>1</a:t>
            </a:fld>
            <a:endParaRPr lang="en-US"/>
          </a:p>
        </p:txBody>
      </p:sp>
    </p:spTree>
    <p:extLst>
      <p:ext uri="{BB962C8B-B14F-4D97-AF65-F5344CB8AC3E}">
        <p14:creationId xmlns:p14="http://schemas.microsoft.com/office/powerpoint/2010/main" val="161172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1DB7-13F1-462D-8E8D-73A0FE4FE250}"/>
              </a:ext>
            </a:extLst>
          </p:cNvPr>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latin typeface="Helvetica Neue" charset="0"/>
                <a:ea typeface="Helvetica Neue" charset="0"/>
                <a:cs typeface="Helvetica Neue" charset="0"/>
              </a:rPr>
              <a:t>AVA-001 </a:t>
            </a:r>
            <a:br>
              <a:rPr lang="en-US" dirty="0">
                <a:effectLst>
                  <a:outerShdw blurRad="38100" dist="38100" dir="2700000" algn="tl">
                    <a:srgbClr val="000000">
                      <a:alpha val="43137"/>
                    </a:srgbClr>
                  </a:outerShdw>
                </a:effectLst>
                <a:latin typeface="Helvetica Neue" charset="0"/>
                <a:ea typeface="Helvetica Neue" charset="0"/>
                <a:cs typeface="Helvetica Neue" charset="0"/>
              </a:rPr>
            </a:br>
            <a:r>
              <a:rPr lang="en-US" dirty="0">
                <a:effectLst>
                  <a:outerShdw blurRad="38100" dist="38100" dir="2700000" algn="tl">
                    <a:srgbClr val="000000">
                      <a:alpha val="43137"/>
                    </a:srgbClr>
                  </a:outerShdw>
                </a:effectLst>
                <a:latin typeface="Helvetica Neue" charset="0"/>
                <a:ea typeface="Helvetica Neue" charset="0"/>
                <a:cs typeface="Helvetica Neue" charset="0"/>
              </a:rPr>
              <a:t>( 4-1BB anti-CD19 CAR-T )</a:t>
            </a:r>
            <a:endParaRPr lang="en-US" dirty="0"/>
          </a:p>
        </p:txBody>
      </p:sp>
      <p:pic>
        <p:nvPicPr>
          <p:cNvPr id="3" name="Picture 2" descr="Graphical user interface, text, application, email&#10;&#10;Description automatically generated">
            <a:extLst>
              <a:ext uri="{FF2B5EF4-FFF2-40B4-BE49-F238E27FC236}">
                <a16:creationId xmlns:a16="http://schemas.microsoft.com/office/drawing/2014/main" id="{AC8B9969-1891-4286-8131-F8168D3B3083}"/>
              </a:ext>
            </a:extLst>
          </p:cNvPr>
          <p:cNvPicPr>
            <a:picLocks noChangeAspect="1"/>
          </p:cNvPicPr>
          <p:nvPr/>
        </p:nvPicPr>
        <p:blipFill>
          <a:blip r:embed="rId2"/>
          <a:stretch>
            <a:fillRect/>
          </a:stretch>
        </p:blipFill>
        <p:spPr>
          <a:xfrm>
            <a:off x="0" y="1552408"/>
            <a:ext cx="12192000" cy="4748261"/>
          </a:xfrm>
          <a:prstGeom prst="rect">
            <a:avLst/>
          </a:prstGeom>
        </p:spPr>
      </p:pic>
      <p:sp>
        <p:nvSpPr>
          <p:cNvPr id="4" name="Slide Number Placeholder 3">
            <a:extLst>
              <a:ext uri="{FF2B5EF4-FFF2-40B4-BE49-F238E27FC236}">
                <a16:creationId xmlns:a16="http://schemas.microsoft.com/office/drawing/2014/main" id="{548D45EF-0FE9-4E8A-A92F-D5D7A78EFEB2}"/>
              </a:ext>
            </a:extLst>
          </p:cNvPr>
          <p:cNvSpPr>
            <a:spLocks noGrp="1"/>
          </p:cNvSpPr>
          <p:nvPr>
            <p:ph type="sldNum" sz="quarter" idx="12"/>
          </p:nvPr>
        </p:nvSpPr>
        <p:spPr/>
        <p:txBody>
          <a:bodyPr/>
          <a:lstStyle/>
          <a:p>
            <a:fld id="{56C933F6-C046-ED41-854E-4FF4B8BE37EE}" type="slidenum">
              <a:rPr lang="en-US" smtClean="0"/>
              <a:t>10</a:t>
            </a:fld>
            <a:endParaRPr lang="en-US"/>
          </a:p>
        </p:txBody>
      </p:sp>
    </p:spTree>
    <p:extLst>
      <p:ext uri="{BB962C8B-B14F-4D97-AF65-F5344CB8AC3E}">
        <p14:creationId xmlns:p14="http://schemas.microsoft.com/office/powerpoint/2010/main" val="2298829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E299-8DCB-4088-AD76-09F804750214}"/>
              </a:ext>
            </a:extLst>
          </p:cNvPr>
          <p:cNvSpPr>
            <a:spLocks noGrp="1"/>
          </p:cNvSpPr>
          <p:nvPr>
            <p:ph type="title"/>
          </p:nvPr>
        </p:nvSpPr>
        <p:spPr/>
        <p:txBody>
          <a:bodyPr>
            <a:normAutofit fontScale="90000"/>
          </a:bodyPr>
          <a:lstStyle/>
          <a:p>
            <a:r>
              <a:rPr kumimoji="0" lang="en-US" sz="36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Helvetica Neue" charset="0"/>
                <a:ea typeface="Helvetica Neue" charset="0"/>
                <a:cs typeface="Helvetica Neue" charset="0"/>
              </a:rPr>
              <a:t>AVA-001 </a:t>
            </a:r>
            <a:br>
              <a:rPr kumimoji="0" lang="en-US" sz="36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Helvetica Neue" charset="0"/>
                <a:ea typeface="Helvetica Neue" charset="0"/>
                <a:cs typeface="Helvetica Neue" charset="0"/>
              </a:rPr>
            </a:br>
            <a:r>
              <a:rPr kumimoji="0" lang="en-US" sz="36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Helvetica Neue" charset="0"/>
                <a:ea typeface="Helvetica Neue" charset="0"/>
                <a:cs typeface="Helvetica Neue" charset="0"/>
              </a:rPr>
              <a:t>( 4-1BB anti-CD19 CAR-T )</a:t>
            </a:r>
            <a:endParaRPr lang="en-US" dirty="0"/>
          </a:p>
        </p:txBody>
      </p:sp>
      <p:pic>
        <p:nvPicPr>
          <p:cNvPr id="3" name="Picture 2" descr="Graphical user interface, text, application, Word&#10;&#10;Description automatically generated">
            <a:extLst>
              <a:ext uri="{FF2B5EF4-FFF2-40B4-BE49-F238E27FC236}">
                <a16:creationId xmlns:a16="http://schemas.microsoft.com/office/drawing/2014/main" id="{875A3A0E-1966-456A-8687-514860E12946}"/>
              </a:ext>
            </a:extLst>
          </p:cNvPr>
          <p:cNvPicPr>
            <a:picLocks noChangeAspect="1"/>
          </p:cNvPicPr>
          <p:nvPr/>
        </p:nvPicPr>
        <p:blipFill>
          <a:blip r:embed="rId2"/>
          <a:stretch>
            <a:fillRect/>
          </a:stretch>
        </p:blipFill>
        <p:spPr>
          <a:xfrm>
            <a:off x="0" y="1350157"/>
            <a:ext cx="12192000" cy="4776247"/>
          </a:xfrm>
          <a:prstGeom prst="rect">
            <a:avLst/>
          </a:prstGeom>
        </p:spPr>
      </p:pic>
      <p:sp>
        <p:nvSpPr>
          <p:cNvPr id="4" name="Slide Number Placeholder 3">
            <a:extLst>
              <a:ext uri="{FF2B5EF4-FFF2-40B4-BE49-F238E27FC236}">
                <a16:creationId xmlns:a16="http://schemas.microsoft.com/office/drawing/2014/main" id="{54DC6A81-19DB-472B-9C40-9F4A513E5CFC}"/>
              </a:ext>
            </a:extLst>
          </p:cNvPr>
          <p:cNvSpPr>
            <a:spLocks noGrp="1"/>
          </p:cNvSpPr>
          <p:nvPr>
            <p:ph type="sldNum" sz="quarter" idx="12"/>
          </p:nvPr>
        </p:nvSpPr>
        <p:spPr/>
        <p:txBody>
          <a:bodyPr/>
          <a:lstStyle/>
          <a:p>
            <a:fld id="{56C933F6-C046-ED41-854E-4FF4B8BE37EE}" type="slidenum">
              <a:rPr lang="en-US" smtClean="0"/>
              <a:t>11</a:t>
            </a:fld>
            <a:endParaRPr lang="en-US"/>
          </a:p>
        </p:txBody>
      </p:sp>
    </p:spTree>
    <p:extLst>
      <p:ext uri="{BB962C8B-B14F-4D97-AF65-F5344CB8AC3E}">
        <p14:creationId xmlns:p14="http://schemas.microsoft.com/office/powerpoint/2010/main" val="284136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B2A6-6230-414B-8BB6-522AC05643EE}"/>
              </a:ext>
            </a:extLst>
          </p:cNvPr>
          <p:cNvSpPr>
            <a:spLocks noGrp="1"/>
          </p:cNvSpPr>
          <p:nvPr>
            <p:ph type="title"/>
          </p:nvPr>
        </p:nvSpPr>
        <p:spPr/>
        <p:txBody>
          <a:bodyPr>
            <a:noAutofit/>
          </a:bodyPr>
          <a:lstStyle/>
          <a:p>
            <a:r>
              <a:rPr lang="en-US" sz="2800" dirty="0"/>
              <a:t>AVA-011</a:t>
            </a:r>
            <a:r>
              <a:rPr lang="en-US" sz="2800" b="1" dirty="0">
                <a:solidFill>
                  <a:schemeClr val="accent6"/>
                </a:solidFill>
                <a:cs typeface="Segoe UI Semibold" panose="020B0702040204020203" pitchFamily="34" charset="0"/>
              </a:rPr>
              <a:t> </a:t>
            </a:r>
            <a:br>
              <a:rPr lang="en-US" sz="2800" b="1" dirty="0">
                <a:solidFill>
                  <a:schemeClr val="accent6"/>
                </a:solidFill>
                <a:cs typeface="Segoe UI Semibold" panose="020B0702040204020203" pitchFamily="34" charset="0"/>
              </a:rPr>
            </a:br>
            <a:r>
              <a:rPr lang="en-US" sz="2800" dirty="0"/>
              <a:t>FLASH-CAR</a:t>
            </a:r>
            <a:r>
              <a:rPr lang="en-US" sz="2400" baseline="30000" dirty="0"/>
              <a:t>TM</a:t>
            </a:r>
            <a:r>
              <a:rPr lang="en-US" sz="2800" dirty="0"/>
              <a:t> -- A Multiplex, mRNA-CAR Platform </a:t>
            </a:r>
          </a:p>
        </p:txBody>
      </p:sp>
      <p:sp>
        <p:nvSpPr>
          <p:cNvPr id="3" name="TextBox 2">
            <a:extLst>
              <a:ext uri="{FF2B5EF4-FFF2-40B4-BE49-F238E27FC236}">
                <a16:creationId xmlns:a16="http://schemas.microsoft.com/office/drawing/2014/main" id="{8E5FE5E1-8C26-4C3B-96EB-9C9C0600F88B}"/>
              </a:ext>
            </a:extLst>
          </p:cNvPr>
          <p:cNvSpPr txBox="1"/>
          <p:nvPr/>
        </p:nvSpPr>
        <p:spPr>
          <a:xfrm>
            <a:off x="5713449" y="5091769"/>
            <a:ext cx="6244762" cy="1054135"/>
          </a:xfrm>
          <a:prstGeom prst="rect">
            <a:avLst/>
          </a:prstGeom>
          <a:solidFill>
            <a:srgbClr val="12222F"/>
          </a:solidFill>
        </p:spPr>
        <p:txBody>
          <a:bodyPr wrap="square" rtlCol="0">
            <a:spAutoFit/>
          </a:bodyPr>
          <a:lstStyle/>
          <a:p>
            <a:pPr algn="ctr">
              <a:lnSpc>
                <a:spcPts val="2540"/>
              </a:lnSpc>
            </a:pPr>
            <a:r>
              <a:rPr lang="en-US" sz="2000" dirty="0">
                <a:solidFill>
                  <a:schemeClr val="bg1"/>
                </a:solidFill>
                <a:cs typeface="Segoe UI Semibold" panose="020B0702040204020203" pitchFamily="34" charset="0"/>
              </a:rPr>
              <a:t>Currently at IND-enabling (process development) stage to generate cGMP clinical-grade AVA-011  CAR-T for upcoming first-in-human clinical trial   </a:t>
            </a:r>
          </a:p>
        </p:txBody>
      </p:sp>
      <p:sp>
        <p:nvSpPr>
          <p:cNvPr id="4" name="TextBox 3">
            <a:extLst>
              <a:ext uri="{FF2B5EF4-FFF2-40B4-BE49-F238E27FC236}">
                <a16:creationId xmlns:a16="http://schemas.microsoft.com/office/drawing/2014/main" id="{F7F56206-7131-49E3-858B-9AC208E1505C}"/>
              </a:ext>
            </a:extLst>
          </p:cNvPr>
          <p:cNvSpPr txBox="1"/>
          <p:nvPr/>
        </p:nvSpPr>
        <p:spPr>
          <a:xfrm>
            <a:off x="502810" y="1510813"/>
            <a:ext cx="11455401" cy="415498"/>
          </a:xfrm>
          <a:prstGeom prst="rect">
            <a:avLst/>
          </a:prstGeom>
          <a:noFill/>
        </p:spPr>
        <p:txBody>
          <a:bodyPr wrap="square" rtlCol="0">
            <a:spAutoFit/>
          </a:bodyPr>
          <a:lstStyle/>
          <a:p>
            <a:r>
              <a:rPr lang="en-US" sz="2100" b="1" dirty="0">
                <a:solidFill>
                  <a:schemeClr val="accent6"/>
                </a:solidFill>
                <a:cs typeface="Segoe UI Semibold" panose="020B0702040204020203" pitchFamily="34" charset="0"/>
              </a:rPr>
              <a:t>Lead Candidate:  AVA-011 (Anti-CD19-CD22 CAR-T) </a:t>
            </a:r>
          </a:p>
        </p:txBody>
      </p:sp>
      <p:sp>
        <p:nvSpPr>
          <p:cNvPr id="5" name="TextBox 4">
            <a:extLst>
              <a:ext uri="{FF2B5EF4-FFF2-40B4-BE49-F238E27FC236}">
                <a16:creationId xmlns:a16="http://schemas.microsoft.com/office/drawing/2014/main" id="{5C84FDED-16A2-4884-8E71-994244D427F9}"/>
              </a:ext>
            </a:extLst>
          </p:cNvPr>
          <p:cNvSpPr txBox="1"/>
          <p:nvPr/>
        </p:nvSpPr>
        <p:spPr>
          <a:xfrm>
            <a:off x="812684" y="2140426"/>
            <a:ext cx="4710631" cy="3877985"/>
          </a:xfrm>
          <a:prstGeom prst="rect">
            <a:avLst/>
          </a:prstGeom>
          <a:noFill/>
        </p:spPr>
        <p:txBody>
          <a:bodyPr wrap="square" rtlCol="0">
            <a:spAutoFit/>
          </a:bodyPr>
          <a:lstStyle/>
          <a:p>
            <a:pPr marL="285750" indent="-285750">
              <a:buFont typeface="Arial" charset="0"/>
              <a:buChar char="•"/>
            </a:pPr>
            <a:r>
              <a:rPr lang="en-US" dirty="0">
                <a:cs typeface="Segoe UI Semilight" panose="020B0402040204020203" pitchFamily="34" charset="0"/>
              </a:rPr>
              <a:t>Auto- or </a:t>
            </a:r>
            <a:r>
              <a:rPr lang="en-US" dirty="0" err="1">
                <a:cs typeface="Segoe UI Semilight" panose="020B0402040204020203" pitchFamily="34" charset="0"/>
              </a:rPr>
              <a:t>Allo</a:t>
            </a:r>
            <a:r>
              <a:rPr lang="en-US" dirty="0">
                <a:cs typeface="Segoe UI Semilight" panose="020B0402040204020203" pitchFamily="34" charset="0"/>
              </a:rPr>
              <a:t>-CAR T targeting multiple tumor antigens</a:t>
            </a:r>
          </a:p>
          <a:p>
            <a:pPr marL="285750" indent="-285750">
              <a:buFont typeface="Arial" charset="0"/>
              <a:buChar char="•"/>
            </a:pPr>
            <a:endParaRPr lang="en-US" sz="900" dirty="0">
              <a:cs typeface="Segoe UI Semilight" panose="020B0402040204020203" pitchFamily="34" charset="0"/>
            </a:endParaRPr>
          </a:p>
          <a:p>
            <a:pPr marL="285750" indent="-285750">
              <a:buFont typeface="Arial" charset="0"/>
              <a:buChar char="•"/>
            </a:pPr>
            <a:r>
              <a:rPr lang="en-US" dirty="0">
                <a:cs typeface="Segoe UI Semilight" panose="020B0402040204020203" pitchFamily="34" charset="0"/>
              </a:rPr>
              <a:t>Proliferation inducer for in vivo expansion of CAR-T</a:t>
            </a:r>
          </a:p>
          <a:p>
            <a:pPr marL="285750" indent="-285750">
              <a:buFont typeface="Arial" charset="0"/>
              <a:buChar char="•"/>
            </a:pPr>
            <a:endParaRPr lang="en-US" sz="1050" dirty="0">
              <a:cs typeface="Segoe UI Semilight" panose="020B0402040204020203" pitchFamily="34" charset="0"/>
            </a:endParaRPr>
          </a:p>
          <a:p>
            <a:pPr marL="285750" indent="-285750">
              <a:buFont typeface="Arial" charset="0"/>
              <a:buChar char="•"/>
            </a:pPr>
            <a:r>
              <a:rPr lang="en-US" dirty="0">
                <a:cs typeface="Segoe UI Semilight" panose="020B0402040204020203" pitchFamily="34" charset="0"/>
              </a:rPr>
              <a:t>Safety target/switch</a:t>
            </a:r>
          </a:p>
          <a:p>
            <a:pPr marL="285750" indent="-285750">
              <a:buFont typeface="Arial" charset="0"/>
              <a:buChar char="•"/>
            </a:pPr>
            <a:endParaRPr lang="en-US" sz="1050" dirty="0">
              <a:cs typeface="Segoe UI Semilight" panose="020B0402040204020203" pitchFamily="34" charset="0"/>
            </a:endParaRPr>
          </a:p>
          <a:p>
            <a:pPr marL="285750" indent="-285750">
              <a:buFont typeface="Arial" charset="0"/>
              <a:buChar char="•"/>
            </a:pPr>
            <a:r>
              <a:rPr lang="en-US" dirty="0">
                <a:cs typeface="Segoe UI Semilight" panose="020B0402040204020203" pitchFamily="34" charset="0"/>
              </a:rPr>
              <a:t>Rapid bio-production time (1-2 days)</a:t>
            </a:r>
          </a:p>
          <a:p>
            <a:pPr marL="285750" indent="-285750">
              <a:buFont typeface="Arial" charset="0"/>
              <a:buChar char="•"/>
            </a:pPr>
            <a:endParaRPr lang="en-US" sz="1050" dirty="0">
              <a:cs typeface="Segoe UI Semilight" panose="020B0402040204020203" pitchFamily="34" charset="0"/>
            </a:endParaRPr>
          </a:p>
          <a:p>
            <a:pPr marL="285750" indent="-285750">
              <a:buFont typeface="Arial" charset="0"/>
              <a:buChar char="•"/>
            </a:pPr>
            <a:r>
              <a:rPr lang="en-US" dirty="0">
                <a:cs typeface="Segoe UI Semilight" panose="020B0402040204020203" pitchFamily="34" charset="0"/>
              </a:rPr>
              <a:t>Inducible vector for tumor site specific expression of anti-tumor mediators to induce host response, such as checkpoint inhibitors, activators of Dendritic Cell, T Cells and NK cells</a:t>
            </a:r>
          </a:p>
        </p:txBody>
      </p:sp>
      <p:sp>
        <p:nvSpPr>
          <p:cNvPr id="6" name="Rectangle 5">
            <a:extLst>
              <a:ext uri="{FF2B5EF4-FFF2-40B4-BE49-F238E27FC236}">
                <a16:creationId xmlns:a16="http://schemas.microsoft.com/office/drawing/2014/main" id="{811767CA-2662-47F0-8F92-16834E1EA89B}"/>
              </a:ext>
            </a:extLst>
          </p:cNvPr>
          <p:cNvSpPr/>
          <p:nvPr/>
        </p:nvSpPr>
        <p:spPr>
          <a:xfrm>
            <a:off x="7042975" y="2873694"/>
            <a:ext cx="1022888" cy="216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E721D8-1BB6-4C6F-85F2-CD5A624A718F}"/>
              </a:ext>
            </a:extLst>
          </p:cNvPr>
          <p:cNvSpPr txBox="1"/>
          <p:nvPr/>
        </p:nvSpPr>
        <p:spPr>
          <a:xfrm>
            <a:off x="7045629" y="2264355"/>
            <a:ext cx="4160306" cy="824393"/>
          </a:xfrm>
          <a:prstGeom prst="rect">
            <a:avLst/>
          </a:prstGeom>
          <a:noFill/>
        </p:spPr>
        <p:txBody>
          <a:bodyPr wrap="none" rtlCol="0">
            <a:spAutoFit/>
          </a:bodyPr>
          <a:lstStyle/>
          <a:p>
            <a:pPr algn="ctr">
              <a:lnSpc>
                <a:spcPts val="2860"/>
              </a:lnSpc>
            </a:pPr>
            <a:r>
              <a:rPr lang="en-US" sz="2400" dirty="0">
                <a:cs typeface="Segoe UI Semibold" panose="020B0702040204020203" pitchFamily="34" charset="0"/>
              </a:rPr>
              <a:t>Simultaneous Activation of</a:t>
            </a:r>
          </a:p>
          <a:p>
            <a:pPr algn="ctr">
              <a:lnSpc>
                <a:spcPts val="2860"/>
              </a:lnSpc>
            </a:pPr>
            <a:r>
              <a:rPr lang="en-US" sz="2400" dirty="0">
                <a:cs typeface="Segoe UI Semibold" panose="020B0702040204020203" pitchFamily="34" charset="0"/>
              </a:rPr>
              <a:t>Tumor-Attacking Immune Cells: </a:t>
            </a:r>
          </a:p>
        </p:txBody>
      </p:sp>
      <p:sp>
        <p:nvSpPr>
          <p:cNvPr id="8" name="TextBox 7">
            <a:extLst>
              <a:ext uri="{FF2B5EF4-FFF2-40B4-BE49-F238E27FC236}">
                <a16:creationId xmlns:a16="http://schemas.microsoft.com/office/drawing/2014/main" id="{00EF82FE-CA68-4055-94B6-E7D637D957DA}"/>
              </a:ext>
            </a:extLst>
          </p:cNvPr>
          <p:cNvSpPr txBox="1"/>
          <p:nvPr/>
        </p:nvSpPr>
        <p:spPr>
          <a:xfrm>
            <a:off x="7133265" y="3163096"/>
            <a:ext cx="2923044" cy="1569660"/>
          </a:xfrm>
          <a:prstGeom prst="rect">
            <a:avLst/>
          </a:prstGeom>
          <a:noFill/>
        </p:spPr>
        <p:txBody>
          <a:bodyPr wrap="none" rtlCol="0">
            <a:spAutoFit/>
          </a:bodyPr>
          <a:lstStyle/>
          <a:p>
            <a:pPr marL="457200" indent="-457200">
              <a:buFont typeface="Arial" charset="0"/>
              <a:buChar char="•"/>
            </a:pPr>
            <a:r>
              <a:rPr lang="en-US" sz="2400" dirty="0">
                <a:solidFill>
                  <a:schemeClr val="accent4">
                    <a:lumMod val="75000"/>
                  </a:schemeClr>
                </a:solidFill>
                <a:cs typeface="Segoe UI Semibold" panose="020B0702040204020203" pitchFamily="34" charset="0"/>
              </a:rPr>
              <a:t>T Cells</a:t>
            </a:r>
          </a:p>
          <a:p>
            <a:pPr marL="457200" indent="-457200">
              <a:buFont typeface="Arial" charset="0"/>
              <a:buChar char="•"/>
            </a:pPr>
            <a:r>
              <a:rPr lang="en-US" sz="2400" dirty="0">
                <a:solidFill>
                  <a:schemeClr val="accent4">
                    <a:lumMod val="75000"/>
                  </a:schemeClr>
                </a:solidFill>
                <a:cs typeface="Segoe UI Semibold" panose="020B0702040204020203" pitchFamily="34" charset="0"/>
              </a:rPr>
              <a:t>Dendritic Cells </a:t>
            </a:r>
          </a:p>
          <a:p>
            <a:pPr marL="457200" indent="-457200">
              <a:buFont typeface="Arial" charset="0"/>
              <a:buChar char="•"/>
            </a:pPr>
            <a:r>
              <a:rPr lang="en-US" sz="2400" dirty="0">
                <a:solidFill>
                  <a:schemeClr val="accent4">
                    <a:lumMod val="75000"/>
                  </a:schemeClr>
                </a:solidFill>
                <a:cs typeface="Segoe UI Semibold" panose="020B0702040204020203" pitchFamily="34" charset="0"/>
              </a:rPr>
              <a:t>Natural Killer Cells</a:t>
            </a:r>
          </a:p>
          <a:p>
            <a:pPr marL="457200" indent="-457200">
              <a:buFont typeface="Arial" charset="0"/>
              <a:buChar char="•"/>
            </a:pPr>
            <a:r>
              <a:rPr lang="en-US" sz="2400" dirty="0">
                <a:solidFill>
                  <a:schemeClr val="accent4">
                    <a:lumMod val="75000"/>
                  </a:schemeClr>
                </a:solidFill>
                <a:cs typeface="Segoe UI Semibold" panose="020B0702040204020203" pitchFamily="34" charset="0"/>
              </a:rPr>
              <a:t>Macrophages</a:t>
            </a:r>
          </a:p>
        </p:txBody>
      </p:sp>
      <p:sp>
        <p:nvSpPr>
          <p:cNvPr id="9" name="Rounded Rectangle 2">
            <a:extLst>
              <a:ext uri="{FF2B5EF4-FFF2-40B4-BE49-F238E27FC236}">
                <a16:creationId xmlns:a16="http://schemas.microsoft.com/office/drawing/2014/main" id="{DB1581EA-4161-45F9-AF15-89AC0CDDC31B}"/>
              </a:ext>
            </a:extLst>
          </p:cNvPr>
          <p:cNvSpPr/>
          <p:nvPr/>
        </p:nvSpPr>
        <p:spPr>
          <a:xfrm>
            <a:off x="6511637" y="2167907"/>
            <a:ext cx="5034376" cy="2771565"/>
          </a:xfrm>
          <a:prstGeom prst="roundRect">
            <a:avLst>
              <a:gd name="adj" fmla="val 56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7DC3A6-9311-4701-876C-4D61FAE8FC69}"/>
              </a:ext>
            </a:extLst>
          </p:cNvPr>
          <p:cNvSpPr/>
          <p:nvPr/>
        </p:nvSpPr>
        <p:spPr>
          <a:xfrm>
            <a:off x="645987" y="3490726"/>
            <a:ext cx="5034377" cy="9144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A5A056D0-EECC-4C00-A2C5-0CCC38706E82}"/>
              </a:ext>
            </a:extLst>
          </p:cNvPr>
          <p:cNvSpPr>
            <a:spLocks noGrp="1"/>
          </p:cNvSpPr>
          <p:nvPr>
            <p:ph type="sldNum" sz="quarter" idx="12"/>
          </p:nvPr>
        </p:nvSpPr>
        <p:spPr/>
        <p:txBody>
          <a:bodyPr/>
          <a:lstStyle/>
          <a:p>
            <a:fld id="{56C933F6-C046-ED41-854E-4FF4B8BE37EE}" type="slidenum">
              <a:rPr lang="en-US" smtClean="0"/>
              <a:t>12</a:t>
            </a:fld>
            <a:endParaRPr lang="en-US"/>
          </a:p>
        </p:txBody>
      </p:sp>
    </p:spTree>
    <p:extLst>
      <p:ext uri="{BB962C8B-B14F-4D97-AF65-F5344CB8AC3E}">
        <p14:creationId xmlns:p14="http://schemas.microsoft.com/office/powerpoint/2010/main" val="207257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2ECED-85BE-4BB6-98C7-EF403A5E24FA}"/>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FFC000">
                    <a:lumMod val="20000"/>
                    <a:lumOff val="80000"/>
                  </a:srgbClr>
                </a:solidFill>
                <a:effectLst/>
                <a:uLnTx/>
                <a:uFillTx/>
                <a:latin typeface="Helvetica" panose="020B0604020202020204" pitchFamily="2" charset="0"/>
                <a:ea typeface="+mj-ea"/>
                <a:cs typeface="+mj-cs"/>
              </a:rPr>
              <a:t>AVA-011 </a:t>
            </a:r>
            <a:br>
              <a:rPr kumimoji="0" lang="en-US" sz="3200" b="0" i="0" u="none" strike="noStrike" kern="1200" cap="none" spc="0" normalizeH="0" baseline="0" noProof="0" dirty="0">
                <a:ln>
                  <a:noFill/>
                </a:ln>
                <a:solidFill>
                  <a:srgbClr val="FFC000">
                    <a:lumMod val="20000"/>
                    <a:lumOff val="80000"/>
                  </a:srgbClr>
                </a:solidFill>
                <a:effectLst/>
                <a:uLnTx/>
                <a:uFillTx/>
                <a:latin typeface="Helvetica" panose="020B0604020202020204" pitchFamily="2" charset="0"/>
                <a:ea typeface="+mj-ea"/>
                <a:cs typeface="+mj-cs"/>
              </a:rPr>
            </a:br>
            <a:r>
              <a:rPr kumimoji="0" lang="en-US" sz="3200" b="0" i="0" u="none" strike="noStrike" kern="1200" cap="none" spc="0" normalizeH="0" baseline="0" noProof="0" dirty="0">
                <a:ln>
                  <a:noFill/>
                </a:ln>
                <a:solidFill>
                  <a:srgbClr val="FFC000">
                    <a:lumMod val="20000"/>
                    <a:lumOff val="80000"/>
                  </a:srgbClr>
                </a:solidFill>
                <a:effectLst/>
                <a:uLnTx/>
                <a:uFillTx/>
                <a:latin typeface="Helvetica" panose="020B0604020202020204" pitchFamily="2" charset="0"/>
                <a:ea typeface="+mj-ea"/>
                <a:cs typeface="+mj-cs"/>
              </a:rPr>
              <a:t>Universal (“off-the-shelf”) CAR-NK Cell Therapy </a:t>
            </a:r>
            <a:endParaRPr lang="en-US" dirty="0"/>
          </a:p>
        </p:txBody>
      </p:sp>
      <p:grpSp>
        <p:nvGrpSpPr>
          <p:cNvPr id="3" name="Group 2">
            <a:extLst>
              <a:ext uri="{FF2B5EF4-FFF2-40B4-BE49-F238E27FC236}">
                <a16:creationId xmlns:a16="http://schemas.microsoft.com/office/drawing/2014/main" id="{6B54416E-5CA1-47D9-AC3A-994E0CF25E65}"/>
              </a:ext>
            </a:extLst>
          </p:cNvPr>
          <p:cNvGrpSpPr/>
          <p:nvPr/>
        </p:nvGrpSpPr>
        <p:grpSpPr>
          <a:xfrm>
            <a:off x="988291" y="1450109"/>
            <a:ext cx="8622968" cy="4692415"/>
            <a:chOff x="313902" y="1314533"/>
            <a:chExt cx="9515725" cy="5382173"/>
          </a:xfrm>
        </p:grpSpPr>
        <p:grpSp>
          <p:nvGrpSpPr>
            <p:cNvPr id="4" name="Group 3">
              <a:extLst>
                <a:ext uri="{FF2B5EF4-FFF2-40B4-BE49-F238E27FC236}">
                  <a16:creationId xmlns:a16="http://schemas.microsoft.com/office/drawing/2014/main" id="{A45367D3-C655-45FB-9E7F-778F77BA81AD}"/>
                </a:ext>
              </a:extLst>
            </p:cNvPr>
            <p:cNvGrpSpPr/>
            <p:nvPr/>
          </p:nvGrpSpPr>
          <p:grpSpPr>
            <a:xfrm>
              <a:off x="313902" y="1314533"/>
              <a:ext cx="9515725" cy="5382173"/>
              <a:chOff x="0" y="1314533"/>
              <a:chExt cx="9515725" cy="5382173"/>
            </a:xfrm>
          </p:grpSpPr>
          <p:pic>
            <p:nvPicPr>
              <p:cNvPr id="6" name="Picture 5" descr="Graphical user interface&#10;&#10;Description automatically generated">
                <a:extLst>
                  <a:ext uri="{FF2B5EF4-FFF2-40B4-BE49-F238E27FC236}">
                    <a16:creationId xmlns:a16="http://schemas.microsoft.com/office/drawing/2014/main" id="{212A085B-A014-4CD1-8ADA-83DC8983EE56}"/>
                  </a:ext>
                </a:extLst>
              </p:cNvPr>
              <p:cNvPicPr>
                <a:picLocks noChangeAspect="1"/>
              </p:cNvPicPr>
              <p:nvPr/>
            </p:nvPicPr>
            <p:blipFill rotWithShape="1">
              <a:blip r:embed="rId2"/>
              <a:srcRect b="65164"/>
              <a:stretch/>
            </p:blipFill>
            <p:spPr>
              <a:xfrm>
                <a:off x="0" y="1314533"/>
                <a:ext cx="9515725" cy="171527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6E1136CA-ACC1-4B96-AF51-4BAC91C6D210}"/>
                  </a:ext>
                </a:extLst>
              </p:cNvPr>
              <p:cNvPicPr>
                <a:picLocks noChangeAspect="1"/>
              </p:cNvPicPr>
              <p:nvPr/>
            </p:nvPicPr>
            <p:blipFill rotWithShape="1">
              <a:blip r:embed="rId2"/>
              <a:srcRect l="18412" t="35067" r="30162"/>
              <a:stretch/>
            </p:blipFill>
            <p:spPr>
              <a:xfrm>
                <a:off x="2631885" y="3129374"/>
                <a:ext cx="5460132" cy="3567332"/>
              </a:xfrm>
              <a:prstGeom prst="rect">
                <a:avLst/>
              </a:prstGeom>
            </p:spPr>
          </p:pic>
          <p:sp>
            <p:nvSpPr>
              <p:cNvPr id="8" name="Rectangle 7">
                <a:extLst>
                  <a:ext uri="{FF2B5EF4-FFF2-40B4-BE49-F238E27FC236}">
                    <a16:creationId xmlns:a16="http://schemas.microsoft.com/office/drawing/2014/main" id="{BC214817-8E36-4E3B-AFB9-07DCBA92504B}"/>
                  </a:ext>
                </a:extLst>
              </p:cNvPr>
              <p:cNvSpPr/>
              <p:nvPr/>
            </p:nvSpPr>
            <p:spPr>
              <a:xfrm>
                <a:off x="0" y="1314533"/>
                <a:ext cx="1569493" cy="176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5" name="Rectangle 4">
              <a:extLst>
                <a:ext uri="{FF2B5EF4-FFF2-40B4-BE49-F238E27FC236}">
                  <a16:creationId xmlns:a16="http://schemas.microsoft.com/office/drawing/2014/main" id="{CEE44682-23D1-4771-BE9A-259262F12459}"/>
                </a:ext>
              </a:extLst>
            </p:cNvPr>
            <p:cNvSpPr/>
            <p:nvPr/>
          </p:nvSpPr>
          <p:spPr>
            <a:xfrm>
              <a:off x="7560860" y="6356350"/>
              <a:ext cx="1049740" cy="340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grpSp>
        <p:nvGrpSpPr>
          <p:cNvPr id="9" name="Group 8">
            <a:extLst>
              <a:ext uri="{FF2B5EF4-FFF2-40B4-BE49-F238E27FC236}">
                <a16:creationId xmlns:a16="http://schemas.microsoft.com/office/drawing/2014/main" id="{B9E74083-3689-45AB-B7D5-71F02058DFF2}"/>
              </a:ext>
            </a:extLst>
          </p:cNvPr>
          <p:cNvGrpSpPr/>
          <p:nvPr/>
        </p:nvGrpSpPr>
        <p:grpSpPr>
          <a:xfrm>
            <a:off x="8997028" y="1895987"/>
            <a:ext cx="2717702" cy="4032913"/>
            <a:chOff x="10152680" y="2199464"/>
            <a:chExt cx="2717702" cy="4032913"/>
          </a:xfrm>
        </p:grpSpPr>
        <p:grpSp>
          <p:nvGrpSpPr>
            <p:cNvPr id="10" name="Group 9">
              <a:extLst>
                <a:ext uri="{FF2B5EF4-FFF2-40B4-BE49-F238E27FC236}">
                  <a16:creationId xmlns:a16="http://schemas.microsoft.com/office/drawing/2014/main" id="{1278F2F4-D208-4EF9-AB75-FB4936EDA260}"/>
                </a:ext>
              </a:extLst>
            </p:cNvPr>
            <p:cNvGrpSpPr/>
            <p:nvPr/>
          </p:nvGrpSpPr>
          <p:grpSpPr>
            <a:xfrm>
              <a:off x="10152680" y="2199464"/>
              <a:ext cx="2717702" cy="4032913"/>
              <a:chOff x="8684582" y="1705402"/>
              <a:chExt cx="2717702" cy="4032913"/>
            </a:xfrm>
          </p:grpSpPr>
          <p:pic>
            <p:nvPicPr>
              <p:cNvPr id="12" name="Picture 2">
                <a:extLst>
                  <a:ext uri="{FF2B5EF4-FFF2-40B4-BE49-F238E27FC236}">
                    <a16:creationId xmlns:a16="http://schemas.microsoft.com/office/drawing/2014/main" id="{4B6D2342-FA9C-4233-8464-3354104CF1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481"/>
              <a:stretch/>
            </p:blipFill>
            <p:spPr bwMode="auto">
              <a:xfrm>
                <a:off x="8684582" y="1705402"/>
                <a:ext cx="2717702" cy="40329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54FEEB9-4E3A-412F-BF8D-BD8478C1799C}"/>
                  </a:ext>
                </a:extLst>
              </p:cNvPr>
              <p:cNvPicPr>
                <a:picLocks noChangeAspect="1"/>
              </p:cNvPicPr>
              <p:nvPr/>
            </p:nvPicPr>
            <p:blipFill>
              <a:blip r:embed="rId4"/>
              <a:stretch>
                <a:fillRect/>
              </a:stretch>
            </p:blipFill>
            <p:spPr>
              <a:xfrm>
                <a:off x="9750574" y="4499972"/>
                <a:ext cx="703611" cy="467814"/>
              </a:xfrm>
              <a:prstGeom prst="rect">
                <a:avLst/>
              </a:prstGeom>
            </p:spPr>
          </p:pic>
          <p:pic>
            <p:nvPicPr>
              <p:cNvPr id="14" name="Picture 13">
                <a:extLst>
                  <a:ext uri="{FF2B5EF4-FFF2-40B4-BE49-F238E27FC236}">
                    <a16:creationId xmlns:a16="http://schemas.microsoft.com/office/drawing/2014/main" id="{50D075E1-676B-4AB4-958D-8886D4FCC15B}"/>
                  </a:ext>
                </a:extLst>
              </p:cNvPr>
              <p:cNvPicPr>
                <a:picLocks noChangeAspect="1"/>
              </p:cNvPicPr>
              <p:nvPr/>
            </p:nvPicPr>
            <p:blipFill>
              <a:blip r:embed="rId4"/>
              <a:stretch>
                <a:fillRect/>
              </a:stretch>
            </p:blipFill>
            <p:spPr>
              <a:xfrm>
                <a:off x="10102379" y="4575081"/>
                <a:ext cx="703611" cy="544061"/>
              </a:xfrm>
              <a:prstGeom prst="rect">
                <a:avLst/>
              </a:prstGeom>
            </p:spPr>
          </p:pic>
          <p:pic>
            <p:nvPicPr>
              <p:cNvPr id="15" name="Picture 14">
                <a:extLst>
                  <a:ext uri="{FF2B5EF4-FFF2-40B4-BE49-F238E27FC236}">
                    <a16:creationId xmlns:a16="http://schemas.microsoft.com/office/drawing/2014/main" id="{02FB2BFD-7CAE-48DF-A60F-570A21A7ABAB}"/>
                  </a:ext>
                </a:extLst>
              </p:cNvPr>
              <p:cNvPicPr>
                <a:picLocks noChangeAspect="1"/>
              </p:cNvPicPr>
              <p:nvPr/>
            </p:nvPicPr>
            <p:blipFill>
              <a:blip r:embed="rId4"/>
              <a:stretch>
                <a:fillRect/>
              </a:stretch>
            </p:blipFill>
            <p:spPr>
              <a:xfrm>
                <a:off x="9867530" y="4880567"/>
                <a:ext cx="351806" cy="272031"/>
              </a:xfrm>
              <a:prstGeom prst="rect">
                <a:avLst/>
              </a:prstGeom>
            </p:spPr>
          </p:pic>
        </p:grpSp>
        <p:sp>
          <p:nvSpPr>
            <p:cNvPr id="11" name="TextBox 10">
              <a:extLst>
                <a:ext uri="{FF2B5EF4-FFF2-40B4-BE49-F238E27FC236}">
                  <a16:creationId xmlns:a16="http://schemas.microsoft.com/office/drawing/2014/main" id="{8F68A5AD-DF67-4BC3-8D67-BDE3A82AE5CD}"/>
                </a:ext>
              </a:extLst>
            </p:cNvPr>
            <p:cNvSpPr txBox="1"/>
            <p:nvPr/>
          </p:nvSpPr>
          <p:spPr>
            <a:xfrm>
              <a:off x="11390220" y="5028199"/>
              <a:ext cx="802784" cy="646331"/>
            </a:xfrm>
            <a:prstGeom prst="rect">
              <a:avLst/>
            </a:prstGeom>
            <a:noFill/>
          </p:spPr>
          <p:txBody>
            <a:bodyPr wrap="none" rtlCol="0">
              <a:spAutoFit/>
            </a:bodyPr>
            <a:lstStyle/>
            <a:p>
              <a:pPr algn="ctr"/>
              <a:r>
                <a:rPr lang="en-CN" b="1"/>
                <a:t>Tumor</a:t>
              </a:r>
            </a:p>
            <a:p>
              <a:pPr algn="ctr"/>
              <a:r>
                <a:rPr lang="en-CN" b="1"/>
                <a:t>Cell</a:t>
              </a:r>
            </a:p>
          </p:txBody>
        </p:sp>
      </p:grpSp>
      <p:pic>
        <p:nvPicPr>
          <p:cNvPr id="16" name="Picture 6">
            <a:extLst>
              <a:ext uri="{FF2B5EF4-FFF2-40B4-BE49-F238E27FC236}">
                <a16:creationId xmlns:a16="http://schemas.microsoft.com/office/drawing/2014/main" id="{01D26169-DCA3-46EC-9E6A-3191A7BA6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029" y="3600293"/>
            <a:ext cx="1268125" cy="12681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EFB7222-26A9-4F0F-AC35-AF3ECB7D4EA3}"/>
              </a:ext>
            </a:extLst>
          </p:cNvPr>
          <p:cNvSpPr txBox="1"/>
          <p:nvPr/>
        </p:nvSpPr>
        <p:spPr>
          <a:xfrm>
            <a:off x="1112173" y="4863635"/>
            <a:ext cx="1239442" cy="276999"/>
          </a:xfrm>
          <a:prstGeom prst="rect">
            <a:avLst/>
          </a:prstGeom>
          <a:noFill/>
        </p:spPr>
        <p:txBody>
          <a:bodyPr wrap="none" rtlCol="0">
            <a:spAutoFit/>
          </a:bodyPr>
          <a:lstStyle/>
          <a:p>
            <a:r>
              <a:rPr lang="en-CN" sz="1200" b="1"/>
              <a:t>Dr. Dongfang Liu</a:t>
            </a:r>
          </a:p>
        </p:txBody>
      </p:sp>
      <p:sp>
        <p:nvSpPr>
          <p:cNvPr id="18" name="TextBox 17">
            <a:extLst>
              <a:ext uri="{FF2B5EF4-FFF2-40B4-BE49-F238E27FC236}">
                <a16:creationId xmlns:a16="http://schemas.microsoft.com/office/drawing/2014/main" id="{8B1848DA-6EFF-49AC-8EA9-C9657CD522C9}"/>
              </a:ext>
            </a:extLst>
          </p:cNvPr>
          <p:cNvSpPr txBox="1"/>
          <p:nvPr/>
        </p:nvSpPr>
        <p:spPr>
          <a:xfrm>
            <a:off x="838200" y="5126381"/>
            <a:ext cx="1838708" cy="276999"/>
          </a:xfrm>
          <a:prstGeom prst="rect">
            <a:avLst/>
          </a:prstGeom>
          <a:noFill/>
        </p:spPr>
        <p:txBody>
          <a:bodyPr wrap="none" rtlCol="0">
            <a:spAutoFit/>
          </a:bodyPr>
          <a:lstStyle/>
          <a:p>
            <a:r>
              <a:rPr lang="en-CN" sz="1200" i="1"/>
              <a:t>Member of Avalon’s SCAB</a:t>
            </a:r>
          </a:p>
        </p:txBody>
      </p:sp>
      <p:sp>
        <p:nvSpPr>
          <p:cNvPr id="19" name="Slide Number Placeholder 18">
            <a:extLst>
              <a:ext uri="{FF2B5EF4-FFF2-40B4-BE49-F238E27FC236}">
                <a16:creationId xmlns:a16="http://schemas.microsoft.com/office/drawing/2014/main" id="{765720AC-AF99-42D6-B9BA-CBA88EEC6571}"/>
              </a:ext>
            </a:extLst>
          </p:cNvPr>
          <p:cNvSpPr>
            <a:spLocks noGrp="1"/>
          </p:cNvSpPr>
          <p:nvPr>
            <p:ph type="sldNum" sz="quarter" idx="12"/>
          </p:nvPr>
        </p:nvSpPr>
        <p:spPr/>
        <p:txBody>
          <a:bodyPr/>
          <a:lstStyle/>
          <a:p>
            <a:fld id="{56C933F6-C046-ED41-854E-4FF4B8BE37EE}" type="slidenum">
              <a:rPr lang="en-US" smtClean="0"/>
              <a:t>13</a:t>
            </a:fld>
            <a:endParaRPr lang="en-US"/>
          </a:p>
        </p:txBody>
      </p:sp>
    </p:spTree>
    <p:extLst>
      <p:ext uri="{BB962C8B-B14F-4D97-AF65-F5344CB8AC3E}">
        <p14:creationId xmlns:p14="http://schemas.microsoft.com/office/powerpoint/2010/main" val="205086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5397-2B10-4363-B37F-F6150B95A59D}"/>
              </a:ext>
            </a:extLst>
          </p:cNvPr>
          <p:cNvSpPr>
            <a:spLocks noGrp="1"/>
          </p:cNvSpPr>
          <p:nvPr>
            <p:ph type="title"/>
          </p:nvPr>
        </p:nvSpPr>
        <p:spPr/>
        <p:txBody>
          <a:bodyPr/>
          <a:lstStyle/>
          <a:p>
            <a:r>
              <a:rPr kumimoji="0" lang="en-US" sz="3200" b="0" i="0" u="none" strike="noStrike" kern="1200" cap="none" spc="0" normalizeH="0" baseline="0" noProof="0" dirty="0">
                <a:ln>
                  <a:noFill/>
                </a:ln>
                <a:solidFill>
                  <a:srgbClr val="FFC000">
                    <a:lumMod val="20000"/>
                    <a:lumOff val="80000"/>
                  </a:srgbClr>
                </a:solidFill>
                <a:effectLst/>
                <a:uLnTx/>
                <a:uFillTx/>
                <a:latin typeface="Helvetica Neue" charset="0"/>
                <a:ea typeface="Helvetica Neue" charset="0"/>
                <a:cs typeface="Helvetica Neue" charset="0"/>
              </a:rPr>
              <a:t>Avalon-MIT QTY Code Protein Design Platform </a:t>
            </a:r>
            <a:endParaRPr lang="en-US" dirty="0"/>
          </a:p>
        </p:txBody>
      </p:sp>
      <p:sp>
        <p:nvSpPr>
          <p:cNvPr id="3" name="Slide Number Placeholder 2">
            <a:extLst>
              <a:ext uri="{FF2B5EF4-FFF2-40B4-BE49-F238E27FC236}">
                <a16:creationId xmlns:a16="http://schemas.microsoft.com/office/drawing/2014/main" id="{8C681FE2-7AA0-4ECF-92C5-382564D033A9}"/>
              </a:ext>
            </a:extLst>
          </p:cNvPr>
          <p:cNvSpPr>
            <a:spLocks noGrp="1"/>
          </p:cNvSpPr>
          <p:nvPr>
            <p:ph type="sldNum" sz="quarter" idx="12"/>
          </p:nvPr>
        </p:nvSpPr>
        <p:spPr/>
        <p:txBody>
          <a:bodyPr/>
          <a:lstStyle/>
          <a:p>
            <a:fld id="{56C933F6-C046-ED41-854E-4FF4B8BE37EE}" type="slidenum">
              <a:rPr lang="en-US" smtClean="0"/>
              <a:t>14</a:t>
            </a:fld>
            <a:endParaRPr lang="en-US"/>
          </a:p>
        </p:txBody>
      </p:sp>
      <p:pic>
        <p:nvPicPr>
          <p:cNvPr id="4" name="Picture 3" descr="Graphical user interface, text, application, Word&#10;&#10;Description automatically generated">
            <a:extLst>
              <a:ext uri="{FF2B5EF4-FFF2-40B4-BE49-F238E27FC236}">
                <a16:creationId xmlns:a16="http://schemas.microsoft.com/office/drawing/2014/main" id="{2132531D-EF8E-4976-A941-0D21BD3CDE33}"/>
              </a:ext>
            </a:extLst>
          </p:cNvPr>
          <p:cNvPicPr>
            <a:picLocks noChangeAspect="1"/>
          </p:cNvPicPr>
          <p:nvPr/>
        </p:nvPicPr>
        <p:blipFill rotWithShape="1">
          <a:blip r:embed="rId2"/>
          <a:srcRect t="23794"/>
          <a:stretch/>
        </p:blipFill>
        <p:spPr>
          <a:xfrm>
            <a:off x="0" y="1416606"/>
            <a:ext cx="12192000" cy="4768918"/>
          </a:xfrm>
          <a:prstGeom prst="rect">
            <a:avLst/>
          </a:prstGeom>
        </p:spPr>
      </p:pic>
    </p:spTree>
    <p:extLst>
      <p:ext uri="{BB962C8B-B14F-4D97-AF65-F5344CB8AC3E}">
        <p14:creationId xmlns:p14="http://schemas.microsoft.com/office/powerpoint/2010/main" val="1676558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56A8-D2D2-4B8F-B42A-0A7384191F46}"/>
              </a:ext>
            </a:extLst>
          </p:cNvPr>
          <p:cNvSpPr>
            <a:spLocks noGrp="1"/>
          </p:cNvSpPr>
          <p:nvPr>
            <p:ph type="title"/>
          </p:nvPr>
        </p:nvSpPr>
        <p:spPr/>
        <p:txBody>
          <a:bodyPr>
            <a:normAutofit fontScale="90000"/>
          </a:bodyPr>
          <a:lstStyle/>
          <a:p>
            <a:r>
              <a:rPr lang="en-US" dirty="0">
                <a:latin typeface="Helvetica Neue" charset="0"/>
                <a:ea typeface="Helvetica Neue" charset="0"/>
                <a:cs typeface="Helvetica Neue" charset="0"/>
              </a:rPr>
              <a:t>Avalon-MIT QTY Code Protein Design Platform</a:t>
            </a:r>
            <a:r>
              <a:rPr lang="en-US" sz="3600" dirty="0">
                <a:latin typeface="Helvetica Neue" charset="0"/>
                <a:ea typeface="Helvetica Neue" charset="0"/>
                <a:cs typeface="Helvetica Neue" charset="0"/>
              </a:rPr>
              <a:t> </a:t>
            </a:r>
            <a:endParaRPr lang="en-US" dirty="0"/>
          </a:p>
        </p:txBody>
      </p:sp>
      <p:sp>
        <p:nvSpPr>
          <p:cNvPr id="3" name="Slide Number Placeholder 2">
            <a:extLst>
              <a:ext uri="{FF2B5EF4-FFF2-40B4-BE49-F238E27FC236}">
                <a16:creationId xmlns:a16="http://schemas.microsoft.com/office/drawing/2014/main" id="{C315FBCD-A038-45FF-BF60-D37356E2FA0B}"/>
              </a:ext>
            </a:extLst>
          </p:cNvPr>
          <p:cNvSpPr>
            <a:spLocks noGrp="1"/>
          </p:cNvSpPr>
          <p:nvPr>
            <p:ph type="sldNum" sz="quarter" idx="12"/>
          </p:nvPr>
        </p:nvSpPr>
        <p:spPr/>
        <p:txBody>
          <a:bodyPr/>
          <a:lstStyle/>
          <a:p>
            <a:fld id="{56C933F6-C046-ED41-854E-4FF4B8BE37EE}" type="slidenum">
              <a:rPr lang="en-US" smtClean="0"/>
              <a:t>15</a:t>
            </a:fld>
            <a:endParaRPr lang="en-US"/>
          </a:p>
        </p:txBody>
      </p:sp>
      <p:pic>
        <p:nvPicPr>
          <p:cNvPr id="4" name="Picture 3" descr="Graphical user interface&#10;&#10;Description automatically generated">
            <a:extLst>
              <a:ext uri="{FF2B5EF4-FFF2-40B4-BE49-F238E27FC236}">
                <a16:creationId xmlns:a16="http://schemas.microsoft.com/office/drawing/2014/main" id="{69D0ED87-AF55-49A9-91E2-B53519968686}"/>
              </a:ext>
            </a:extLst>
          </p:cNvPr>
          <p:cNvPicPr>
            <a:picLocks noChangeAspect="1"/>
          </p:cNvPicPr>
          <p:nvPr/>
        </p:nvPicPr>
        <p:blipFill rotWithShape="1">
          <a:blip r:embed="rId2"/>
          <a:srcRect t="21422"/>
          <a:stretch/>
        </p:blipFill>
        <p:spPr>
          <a:xfrm>
            <a:off x="0" y="1391478"/>
            <a:ext cx="12192000" cy="4943680"/>
          </a:xfrm>
          <a:prstGeom prst="rect">
            <a:avLst/>
          </a:prstGeom>
        </p:spPr>
      </p:pic>
    </p:spTree>
    <p:extLst>
      <p:ext uri="{BB962C8B-B14F-4D97-AF65-F5344CB8AC3E}">
        <p14:creationId xmlns:p14="http://schemas.microsoft.com/office/powerpoint/2010/main" val="1520132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19549-B95F-4254-A392-AF4C532C7535}"/>
              </a:ext>
            </a:extLst>
          </p:cNvPr>
          <p:cNvSpPr>
            <a:spLocks noGrp="1"/>
          </p:cNvSpPr>
          <p:nvPr>
            <p:ph type="title"/>
          </p:nvPr>
        </p:nvSpPr>
        <p:spPr/>
        <p:txBody>
          <a:bodyPr>
            <a:normAutofit fontScale="90000"/>
          </a:bodyPr>
          <a:lstStyle/>
          <a:p>
            <a:r>
              <a:rPr lang="en-US" dirty="0">
                <a:latin typeface="Helvetica Neue" charset="0"/>
                <a:ea typeface="Helvetica Neue" charset="0"/>
                <a:cs typeface="Helvetica Neue" charset="0"/>
              </a:rPr>
              <a:t>Avalon-MIT QTY Code Protein Design Platform</a:t>
            </a:r>
            <a:r>
              <a:rPr lang="en-US" sz="3600" dirty="0">
                <a:latin typeface="Helvetica Neue" charset="0"/>
                <a:ea typeface="Helvetica Neue" charset="0"/>
                <a:cs typeface="Helvetica Neue" charset="0"/>
              </a:rPr>
              <a:t> </a:t>
            </a:r>
            <a:endParaRPr lang="en-US" dirty="0"/>
          </a:p>
        </p:txBody>
      </p:sp>
      <p:sp>
        <p:nvSpPr>
          <p:cNvPr id="3" name="Slide Number Placeholder 2">
            <a:extLst>
              <a:ext uri="{FF2B5EF4-FFF2-40B4-BE49-F238E27FC236}">
                <a16:creationId xmlns:a16="http://schemas.microsoft.com/office/drawing/2014/main" id="{01BA4057-CF0F-4004-B061-F5C3C1CB6BC3}"/>
              </a:ext>
            </a:extLst>
          </p:cNvPr>
          <p:cNvSpPr>
            <a:spLocks noGrp="1"/>
          </p:cNvSpPr>
          <p:nvPr>
            <p:ph type="sldNum" sz="quarter" idx="12"/>
          </p:nvPr>
        </p:nvSpPr>
        <p:spPr/>
        <p:txBody>
          <a:bodyPr/>
          <a:lstStyle/>
          <a:p>
            <a:fld id="{56C933F6-C046-ED41-854E-4FF4B8BE37EE}" type="slidenum">
              <a:rPr lang="en-US" smtClean="0"/>
              <a:t>16</a:t>
            </a:fld>
            <a:endParaRPr lang="en-US"/>
          </a:p>
        </p:txBody>
      </p:sp>
      <p:sp>
        <p:nvSpPr>
          <p:cNvPr id="4" name="TextBox 3">
            <a:extLst>
              <a:ext uri="{FF2B5EF4-FFF2-40B4-BE49-F238E27FC236}">
                <a16:creationId xmlns:a16="http://schemas.microsoft.com/office/drawing/2014/main" id="{54409A64-A537-42FA-8E9A-1C3F09CC9092}"/>
              </a:ext>
            </a:extLst>
          </p:cNvPr>
          <p:cNvSpPr txBox="1"/>
          <p:nvPr/>
        </p:nvSpPr>
        <p:spPr>
          <a:xfrm>
            <a:off x="403763" y="1644613"/>
            <a:ext cx="2919132" cy="523220"/>
          </a:xfrm>
          <a:prstGeom prst="rect">
            <a:avLst/>
          </a:prstGeom>
          <a:noFill/>
        </p:spPr>
        <p:txBody>
          <a:bodyPr wrap="none" rtlCol="0">
            <a:spAutoFit/>
          </a:bodyPr>
          <a:lstStyle/>
          <a:p>
            <a:r>
              <a:rPr lang="en-CN" sz="2800" b="1" dirty="0">
                <a:solidFill>
                  <a:srgbClr val="0D315A"/>
                </a:solidFill>
              </a:rPr>
              <a:t>Accomplishments:</a:t>
            </a:r>
          </a:p>
        </p:txBody>
      </p:sp>
      <p:sp>
        <p:nvSpPr>
          <p:cNvPr id="5" name="Rectangle 4">
            <a:extLst>
              <a:ext uri="{FF2B5EF4-FFF2-40B4-BE49-F238E27FC236}">
                <a16:creationId xmlns:a16="http://schemas.microsoft.com/office/drawing/2014/main" id="{B96CE767-951A-4C2C-A152-A95E8EF71AC4}"/>
              </a:ext>
            </a:extLst>
          </p:cNvPr>
          <p:cNvSpPr/>
          <p:nvPr/>
        </p:nvSpPr>
        <p:spPr>
          <a:xfrm>
            <a:off x="6427387" y="2505432"/>
            <a:ext cx="5342305" cy="3329253"/>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grpSp>
        <p:nvGrpSpPr>
          <p:cNvPr id="6" name="Group 5">
            <a:extLst>
              <a:ext uri="{FF2B5EF4-FFF2-40B4-BE49-F238E27FC236}">
                <a16:creationId xmlns:a16="http://schemas.microsoft.com/office/drawing/2014/main" id="{033C0882-8B57-469E-A08F-43B931F49E24}"/>
              </a:ext>
            </a:extLst>
          </p:cNvPr>
          <p:cNvGrpSpPr/>
          <p:nvPr/>
        </p:nvGrpSpPr>
        <p:grpSpPr>
          <a:xfrm>
            <a:off x="451267" y="2336938"/>
            <a:ext cx="5515226" cy="3497747"/>
            <a:chOff x="249388" y="2550693"/>
            <a:chExt cx="5515226" cy="3497747"/>
          </a:xfrm>
        </p:grpSpPr>
        <p:pic>
          <p:nvPicPr>
            <p:cNvPr id="7" name="Picture 6" descr="Text, letter&#10;&#10;Description automatically generated">
              <a:extLst>
                <a:ext uri="{FF2B5EF4-FFF2-40B4-BE49-F238E27FC236}">
                  <a16:creationId xmlns:a16="http://schemas.microsoft.com/office/drawing/2014/main" id="{1B199D53-B11A-4FBC-B347-BA8ED7D9B4E3}"/>
                </a:ext>
              </a:extLst>
            </p:cNvPr>
            <p:cNvPicPr>
              <a:picLocks noChangeAspect="1"/>
            </p:cNvPicPr>
            <p:nvPr/>
          </p:nvPicPr>
          <p:blipFill>
            <a:blip r:embed="rId2"/>
            <a:stretch>
              <a:fillRect/>
            </a:stretch>
          </p:blipFill>
          <p:spPr>
            <a:xfrm>
              <a:off x="517379" y="3399013"/>
              <a:ext cx="5194651" cy="2227419"/>
            </a:xfrm>
            <a:prstGeom prst="rect">
              <a:avLst/>
            </a:prstGeom>
          </p:spPr>
        </p:pic>
        <p:sp>
          <p:nvSpPr>
            <p:cNvPr id="8" name="Rectangle 7">
              <a:extLst>
                <a:ext uri="{FF2B5EF4-FFF2-40B4-BE49-F238E27FC236}">
                  <a16:creationId xmlns:a16="http://schemas.microsoft.com/office/drawing/2014/main" id="{4E112738-F5E7-486E-B013-F8A7B5F84336}"/>
                </a:ext>
              </a:extLst>
            </p:cNvPr>
            <p:cNvSpPr/>
            <p:nvPr/>
          </p:nvSpPr>
          <p:spPr>
            <a:xfrm>
              <a:off x="267997" y="2719188"/>
              <a:ext cx="5496617" cy="332925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Rectangle 8">
              <a:extLst>
                <a:ext uri="{FF2B5EF4-FFF2-40B4-BE49-F238E27FC236}">
                  <a16:creationId xmlns:a16="http://schemas.microsoft.com/office/drawing/2014/main" id="{6F0C13DF-88F7-4FFE-B5E0-E5E23A17C18F}"/>
                </a:ext>
              </a:extLst>
            </p:cNvPr>
            <p:cNvSpPr/>
            <p:nvPr/>
          </p:nvSpPr>
          <p:spPr>
            <a:xfrm>
              <a:off x="249388" y="2550693"/>
              <a:ext cx="3598218" cy="382733"/>
            </a:xfrm>
            <a:prstGeom prst="rect">
              <a:avLst/>
            </a:prstGeom>
            <a:solidFill>
              <a:srgbClr val="C00000"/>
            </a:solidFill>
          </p:spPr>
          <p:txBody>
            <a:bodyPr wrap="square">
              <a:spAutoFit/>
            </a:bodyPr>
            <a:lstStyle/>
            <a:p>
              <a:pPr lvl="0" algn="ctr">
                <a:lnSpc>
                  <a:spcPts val="2400"/>
                </a:lnSpc>
                <a:spcAft>
                  <a:spcPts val="1200"/>
                </a:spcAft>
              </a:pPr>
              <a:r>
                <a:rPr lang="en-GB" b="1">
                  <a:solidFill>
                    <a:schemeClr val="bg1"/>
                  </a:solidFill>
                  <a:latin typeface="Palatino Linotype" panose="02040502050505030304" pitchFamily="18" charset="0"/>
                  <a:ea typeface="SimSun" panose="02010600030101010101" pitchFamily="2" charset="-122"/>
                  <a:cs typeface="Times New Roman" panose="02020603050405020304" pitchFamily="18" charset="0"/>
                </a:rPr>
                <a:t>Joint IP Filing (MIT &amp; Avalon)</a:t>
              </a:r>
              <a:endParaRPr lang="en-CN" b="1">
                <a:solidFill>
                  <a:schemeClr val="bg1"/>
                </a:solidFill>
                <a:latin typeface="Arial" panose="020B0604020202020204" pitchFamily="34" charset="0"/>
                <a:ea typeface="SimSun" panose="02010600030101010101" pitchFamily="2" charset="-122"/>
                <a:cs typeface="Times New Roman" panose="02020603050405020304" pitchFamily="18" charset="0"/>
              </a:endParaRPr>
            </a:p>
          </p:txBody>
        </p:sp>
      </p:grpSp>
      <p:sp>
        <p:nvSpPr>
          <p:cNvPr id="10" name="Rectangle 9">
            <a:extLst>
              <a:ext uri="{FF2B5EF4-FFF2-40B4-BE49-F238E27FC236}">
                <a16:creationId xmlns:a16="http://schemas.microsoft.com/office/drawing/2014/main" id="{B03B3AC4-5B44-42DA-8773-26272763BE97}"/>
              </a:ext>
            </a:extLst>
          </p:cNvPr>
          <p:cNvSpPr/>
          <p:nvPr/>
        </p:nvSpPr>
        <p:spPr>
          <a:xfrm>
            <a:off x="6411607" y="2303558"/>
            <a:ext cx="2423634" cy="382733"/>
          </a:xfrm>
          <a:prstGeom prst="rect">
            <a:avLst/>
          </a:prstGeom>
          <a:solidFill>
            <a:srgbClr val="C00000"/>
          </a:solidFill>
        </p:spPr>
        <p:txBody>
          <a:bodyPr wrap="square">
            <a:spAutoFit/>
          </a:bodyPr>
          <a:lstStyle/>
          <a:p>
            <a:pPr lvl="0" algn="just">
              <a:lnSpc>
                <a:spcPts val="2400"/>
              </a:lnSpc>
              <a:spcAft>
                <a:spcPts val="1200"/>
              </a:spcAft>
            </a:pPr>
            <a:r>
              <a:rPr lang="en-GB" b="1">
                <a:solidFill>
                  <a:schemeClr val="bg1"/>
                </a:solidFill>
                <a:latin typeface="Palatino Linotype" panose="02040502050505030304" pitchFamily="18" charset="0"/>
                <a:ea typeface="SimSun" panose="02010600030101010101" pitchFamily="2" charset="-122"/>
                <a:cs typeface="Times New Roman" panose="02020603050405020304" pitchFamily="18" charset="0"/>
              </a:rPr>
              <a:t>Publications</a:t>
            </a:r>
            <a:endParaRPr lang="en-CN" b="1">
              <a:solidFill>
                <a:schemeClr val="bg1"/>
              </a:solidFill>
              <a:latin typeface="Arial" panose="020B0604020202020204" pitchFamily="34" charset="0"/>
              <a:ea typeface="SimSun" panose="02010600030101010101" pitchFamily="2" charset="-122"/>
              <a:cs typeface="Times New Roman" panose="02020603050405020304" pitchFamily="18" charset="0"/>
            </a:endParaRPr>
          </a:p>
        </p:txBody>
      </p:sp>
      <p:pic>
        <p:nvPicPr>
          <p:cNvPr id="11" name="Picture 10" descr="Text, letter&#10;&#10;Description automatically generated">
            <a:extLst>
              <a:ext uri="{FF2B5EF4-FFF2-40B4-BE49-F238E27FC236}">
                <a16:creationId xmlns:a16="http://schemas.microsoft.com/office/drawing/2014/main" id="{D7736FCD-3EF0-4792-8303-67F7792BBF0B}"/>
              </a:ext>
            </a:extLst>
          </p:cNvPr>
          <p:cNvPicPr>
            <a:picLocks noChangeAspect="1"/>
          </p:cNvPicPr>
          <p:nvPr/>
        </p:nvPicPr>
        <p:blipFill>
          <a:blip r:embed="rId3"/>
          <a:stretch>
            <a:fillRect/>
          </a:stretch>
        </p:blipFill>
        <p:spPr>
          <a:xfrm>
            <a:off x="6666730" y="2733791"/>
            <a:ext cx="4696882" cy="3067463"/>
          </a:xfrm>
          <a:prstGeom prst="rect">
            <a:avLst/>
          </a:prstGeom>
        </p:spPr>
      </p:pic>
    </p:spTree>
    <p:extLst>
      <p:ext uri="{BB962C8B-B14F-4D97-AF65-F5344CB8AC3E}">
        <p14:creationId xmlns:p14="http://schemas.microsoft.com/office/powerpoint/2010/main" val="3376920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3FDA4-0310-4915-9CEA-195A8E216CD3}"/>
              </a:ext>
            </a:extLst>
          </p:cNvPr>
          <p:cNvSpPr>
            <a:spLocks noGrp="1"/>
          </p:cNvSpPr>
          <p:nvPr>
            <p:ph type="title"/>
          </p:nvPr>
        </p:nvSpPr>
        <p:spPr/>
        <p:txBody>
          <a:bodyPr>
            <a:normAutofit fontScale="90000"/>
          </a:bodyPr>
          <a:lstStyle/>
          <a:p>
            <a:r>
              <a:rPr lang="en-US" dirty="0">
                <a:latin typeface="Helvetica Neue" charset="0"/>
                <a:ea typeface="Helvetica Neue" charset="0"/>
                <a:cs typeface="Helvetica Neue" charset="0"/>
              </a:rPr>
              <a:t>Avalon-BOKU S-Layer Technology Platform</a:t>
            </a:r>
            <a:r>
              <a:rPr lang="en-US" sz="3600" dirty="0">
                <a:latin typeface="Helvetica Neue" charset="0"/>
                <a:ea typeface="Helvetica Neue" charset="0"/>
                <a:cs typeface="Helvetica Neue" charset="0"/>
              </a:rPr>
              <a:t> </a:t>
            </a:r>
            <a:endParaRPr lang="en-US" dirty="0"/>
          </a:p>
        </p:txBody>
      </p:sp>
      <p:sp>
        <p:nvSpPr>
          <p:cNvPr id="3" name="Slide Number Placeholder 2">
            <a:extLst>
              <a:ext uri="{FF2B5EF4-FFF2-40B4-BE49-F238E27FC236}">
                <a16:creationId xmlns:a16="http://schemas.microsoft.com/office/drawing/2014/main" id="{0ABC4EDD-95CE-4B4A-A23C-49FEE8726470}"/>
              </a:ext>
            </a:extLst>
          </p:cNvPr>
          <p:cNvSpPr>
            <a:spLocks noGrp="1"/>
          </p:cNvSpPr>
          <p:nvPr>
            <p:ph type="sldNum" sz="quarter" idx="12"/>
          </p:nvPr>
        </p:nvSpPr>
        <p:spPr/>
        <p:txBody>
          <a:bodyPr/>
          <a:lstStyle/>
          <a:p>
            <a:fld id="{56C933F6-C046-ED41-854E-4FF4B8BE37EE}" type="slidenum">
              <a:rPr lang="en-US" smtClean="0"/>
              <a:t>17</a:t>
            </a:fld>
            <a:endParaRPr lang="en-US"/>
          </a:p>
        </p:txBody>
      </p:sp>
      <p:pic>
        <p:nvPicPr>
          <p:cNvPr id="4" name="Picture 3" descr="A picture containing company name&#10;&#10;Description automatically generated">
            <a:extLst>
              <a:ext uri="{FF2B5EF4-FFF2-40B4-BE49-F238E27FC236}">
                <a16:creationId xmlns:a16="http://schemas.microsoft.com/office/drawing/2014/main" id="{BEB8B72F-00A2-4F74-B450-E96FA87BCF18}"/>
              </a:ext>
            </a:extLst>
          </p:cNvPr>
          <p:cNvPicPr>
            <a:picLocks noChangeAspect="1"/>
          </p:cNvPicPr>
          <p:nvPr/>
        </p:nvPicPr>
        <p:blipFill>
          <a:blip r:embed="rId2"/>
          <a:stretch>
            <a:fillRect/>
          </a:stretch>
        </p:blipFill>
        <p:spPr>
          <a:xfrm>
            <a:off x="0" y="1347099"/>
            <a:ext cx="12192000" cy="4863046"/>
          </a:xfrm>
          <a:prstGeom prst="rect">
            <a:avLst/>
          </a:prstGeom>
        </p:spPr>
      </p:pic>
    </p:spTree>
    <p:extLst>
      <p:ext uri="{BB962C8B-B14F-4D97-AF65-F5344CB8AC3E}">
        <p14:creationId xmlns:p14="http://schemas.microsoft.com/office/powerpoint/2010/main" val="312857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8685-C136-44D7-B504-09B2A6A126F4}"/>
              </a:ext>
            </a:extLst>
          </p:cNvPr>
          <p:cNvSpPr>
            <a:spLocks noGrp="1"/>
          </p:cNvSpPr>
          <p:nvPr>
            <p:ph type="title"/>
          </p:nvPr>
        </p:nvSpPr>
        <p:spPr/>
        <p:txBody>
          <a:bodyPr>
            <a:normAutofit fontScale="90000"/>
          </a:bodyPr>
          <a:lstStyle/>
          <a:p>
            <a:r>
              <a:rPr lang="en-US" dirty="0">
                <a:latin typeface="Helvetica Neue" charset="0"/>
                <a:ea typeface="Helvetica Neue" charset="0"/>
                <a:cs typeface="Helvetica Neue" charset="0"/>
              </a:rPr>
              <a:t>Avalon-BOKU S-Layer Technology Platform</a:t>
            </a:r>
            <a:r>
              <a:rPr lang="en-US" sz="3600" dirty="0">
                <a:latin typeface="Helvetica Neue" charset="0"/>
                <a:ea typeface="Helvetica Neue" charset="0"/>
                <a:cs typeface="Helvetica Neue" charset="0"/>
              </a:rPr>
              <a:t> </a:t>
            </a:r>
            <a:endParaRPr lang="en-US" dirty="0"/>
          </a:p>
        </p:txBody>
      </p:sp>
      <p:sp>
        <p:nvSpPr>
          <p:cNvPr id="3" name="Slide Number Placeholder 2">
            <a:extLst>
              <a:ext uri="{FF2B5EF4-FFF2-40B4-BE49-F238E27FC236}">
                <a16:creationId xmlns:a16="http://schemas.microsoft.com/office/drawing/2014/main" id="{8251F42C-93ED-4335-A167-C3997D45A417}"/>
              </a:ext>
            </a:extLst>
          </p:cNvPr>
          <p:cNvSpPr>
            <a:spLocks noGrp="1"/>
          </p:cNvSpPr>
          <p:nvPr>
            <p:ph type="sldNum" sz="quarter" idx="12"/>
          </p:nvPr>
        </p:nvSpPr>
        <p:spPr/>
        <p:txBody>
          <a:bodyPr/>
          <a:lstStyle/>
          <a:p>
            <a:fld id="{56C933F6-C046-ED41-854E-4FF4B8BE37EE}" type="slidenum">
              <a:rPr lang="en-US" smtClean="0"/>
              <a:t>18</a:t>
            </a:fld>
            <a:endParaRPr lang="en-US"/>
          </a:p>
        </p:txBody>
      </p:sp>
      <p:pic>
        <p:nvPicPr>
          <p:cNvPr id="4" name="Picture 3">
            <a:extLst>
              <a:ext uri="{FF2B5EF4-FFF2-40B4-BE49-F238E27FC236}">
                <a16:creationId xmlns:a16="http://schemas.microsoft.com/office/drawing/2014/main" id="{77156C3A-613C-4929-8A94-80728582516A}"/>
              </a:ext>
            </a:extLst>
          </p:cNvPr>
          <p:cNvPicPr>
            <a:picLocks noChangeAspect="1"/>
          </p:cNvPicPr>
          <p:nvPr/>
        </p:nvPicPr>
        <p:blipFill>
          <a:blip r:embed="rId2"/>
          <a:stretch>
            <a:fillRect/>
          </a:stretch>
        </p:blipFill>
        <p:spPr>
          <a:xfrm>
            <a:off x="0" y="1403225"/>
            <a:ext cx="12192000" cy="4899678"/>
          </a:xfrm>
          <a:prstGeom prst="rect">
            <a:avLst/>
          </a:prstGeom>
        </p:spPr>
      </p:pic>
    </p:spTree>
    <p:extLst>
      <p:ext uri="{BB962C8B-B14F-4D97-AF65-F5344CB8AC3E}">
        <p14:creationId xmlns:p14="http://schemas.microsoft.com/office/powerpoint/2010/main" val="997476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F297-1F05-40A3-8F11-46959B71527E}"/>
              </a:ext>
            </a:extLst>
          </p:cNvPr>
          <p:cNvSpPr>
            <a:spLocks noGrp="1"/>
          </p:cNvSpPr>
          <p:nvPr>
            <p:ph type="title"/>
          </p:nvPr>
        </p:nvSpPr>
        <p:spPr/>
        <p:txBody>
          <a:bodyPr>
            <a:normAutofit fontScale="90000"/>
          </a:bodyPr>
          <a:lstStyle/>
          <a:p>
            <a:r>
              <a:rPr lang="en-US" dirty="0">
                <a:latin typeface="Helvetica Neue" charset="0"/>
                <a:ea typeface="Helvetica Neue" charset="0"/>
                <a:cs typeface="Helvetica Neue" charset="0"/>
              </a:rPr>
              <a:t>Avalon-BOKU S-Layer Technology Platform</a:t>
            </a:r>
            <a:r>
              <a:rPr lang="en-US" sz="3600" dirty="0">
                <a:latin typeface="Helvetica Neue" charset="0"/>
                <a:ea typeface="Helvetica Neue" charset="0"/>
                <a:cs typeface="Helvetica Neue" charset="0"/>
              </a:rPr>
              <a:t> </a:t>
            </a:r>
            <a:endParaRPr lang="en-US" dirty="0"/>
          </a:p>
        </p:txBody>
      </p:sp>
      <p:sp>
        <p:nvSpPr>
          <p:cNvPr id="3" name="Slide Number Placeholder 2">
            <a:extLst>
              <a:ext uri="{FF2B5EF4-FFF2-40B4-BE49-F238E27FC236}">
                <a16:creationId xmlns:a16="http://schemas.microsoft.com/office/drawing/2014/main" id="{6AC5984D-6CE0-4ECB-8363-54991B3DFD8C}"/>
              </a:ext>
            </a:extLst>
          </p:cNvPr>
          <p:cNvSpPr>
            <a:spLocks noGrp="1"/>
          </p:cNvSpPr>
          <p:nvPr>
            <p:ph type="sldNum" sz="quarter" idx="12"/>
          </p:nvPr>
        </p:nvSpPr>
        <p:spPr/>
        <p:txBody>
          <a:bodyPr/>
          <a:lstStyle/>
          <a:p>
            <a:fld id="{56C933F6-C046-ED41-854E-4FF4B8BE37EE}" type="slidenum">
              <a:rPr lang="en-US" smtClean="0"/>
              <a:t>19</a:t>
            </a:fld>
            <a:endParaRPr lang="en-US"/>
          </a:p>
        </p:txBody>
      </p:sp>
      <p:pic>
        <p:nvPicPr>
          <p:cNvPr id="4" name="Picture 3">
            <a:extLst>
              <a:ext uri="{FF2B5EF4-FFF2-40B4-BE49-F238E27FC236}">
                <a16:creationId xmlns:a16="http://schemas.microsoft.com/office/drawing/2014/main" id="{341C7892-BFBF-4567-BDE3-2897D2E7DB54}"/>
              </a:ext>
            </a:extLst>
          </p:cNvPr>
          <p:cNvPicPr>
            <a:picLocks noChangeAspect="1"/>
          </p:cNvPicPr>
          <p:nvPr/>
        </p:nvPicPr>
        <p:blipFill>
          <a:blip r:embed="rId2"/>
          <a:stretch>
            <a:fillRect/>
          </a:stretch>
        </p:blipFill>
        <p:spPr>
          <a:xfrm>
            <a:off x="453004" y="1521530"/>
            <a:ext cx="11420213" cy="4523300"/>
          </a:xfrm>
          <a:prstGeom prst="rect">
            <a:avLst/>
          </a:prstGeom>
        </p:spPr>
      </p:pic>
    </p:spTree>
    <p:extLst>
      <p:ext uri="{BB962C8B-B14F-4D97-AF65-F5344CB8AC3E}">
        <p14:creationId xmlns:p14="http://schemas.microsoft.com/office/powerpoint/2010/main" val="1874730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8385" y="1790807"/>
            <a:ext cx="10221391" cy="3455048"/>
          </a:xfrm>
          <a:prstGeom prst="rect">
            <a:avLst/>
          </a:prstGeom>
        </p:spPr>
        <p:txBody>
          <a:bodyPr wrap="square">
            <a:spAutoFit/>
          </a:bodyPr>
          <a:lstStyle/>
          <a:p>
            <a:pPr algn="just">
              <a:lnSpc>
                <a:spcPct val="125000"/>
              </a:lnSpc>
            </a:pPr>
            <a:r>
              <a:rPr lang="en-US" sz="1600">
                <a:cs typeface="Arial" panose="020B0604020202020204" pitchFamily="34" charset="0"/>
              </a:rPr>
              <a:t>Certain statements contained in this presentation may constitute “forward-looking statements”, which provide current expectations of future events based on certain assumptions and include any statement that does not directly relate to any historical or current fact. </a:t>
            </a:r>
            <a:r>
              <a:rPr lang="en-US" sz="1600" dirty="0">
                <a:cs typeface="Arial" panose="020B0604020202020204" pitchFamily="34" charset="0"/>
              </a:rPr>
              <a:t>Actual results may differ materially from those indicated by such forward-looking statements as a result of various important factors as disclosed in our filings with the Securities and Exchange Commission located at their website (</a:t>
            </a:r>
            <a:r>
              <a:rPr lang="en-US" sz="1600" dirty="0">
                <a:cs typeface="Arial" panose="020B0604020202020204" pitchFamily="34" charset="0"/>
                <a:hlinkClick r:id="rId3">
                  <a:extLst>
                    <a:ext uri="{A12FA001-AC4F-418D-AE19-62706E023703}">
                      <ahyp:hlinkClr xmlns:ahyp="http://schemas.microsoft.com/office/drawing/2018/hyperlinkcolor" val="tx"/>
                    </a:ext>
                  </a:extLst>
                </a:hlinkClick>
              </a:rPr>
              <a:t>http://www.sec.gov</a:t>
            </a:r>
            <a:r>
              <a:rPr lang="en-US" sz="1600" dirty="0">
                <a:cs typeface="Arial" panose="020B0604020202020204" pitchFamily="34" charset="0"/>
              </a:rPr>
              <a:t>). In addition to these factors, actual future performance, outcomes, and results may differ materially because of more general factors including (without limitation) general industry and market conditions and growth rates, economic conditions, and governmental and public policy changes. The forward-looking statements included in this presentation represent the Company's views as of the date of this presentation and these views could change. However, while the Company may elect to update these forward-looking statements at some point in the future, the Company specifically disclaims any obligation to do so. These forward-looking statements should not be relied upon as representing the Company's views as of any date subsequent to the date of this presentation.</a:t>
            </a:r>
            <a:endParaRPr lang="en-US" sz="1600" dirty="0">
              <a:effectLst/>
              <a:cs typeface="Arial" panose="020B0604020202020204" pitchFamily="34" charset="0"/>
            </a:endParaRPr>
          </a:p>
        </p:txBody>
      </p:sp>
      <p:sp>
        <p:nvSpPr>
          <p:cNvPr id="12" name="Slide Number Placeholder 5">
            <a:extLst>
              <a:ext uri="{FF2B5EF4-FFF2-40B4-BE49-F238E27FC236}">
                <a16:creationId xmlns:a16="http://schemas.microsoft.com/office/drawing/2014/main" id="{3200FF2A-5A66-436D-8A27-81368CCBAAF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C933F6-C046-ED41-854E-4FF4B8BE37EE}" type="slidenum">
              <a:rPr lang="en-US" sz="1400" smtClean="0">
                <a:solidFill>
                  <a:schemeClr val="tx1">
                    <a:lumMod val="50000"/>
                    <a:lumOff val="50000"/>
                  </a:schemeClr>
                </a:solidFill>
              </a:rPr>
              <a:pPr/>
              <a:t>2</a:t>
            </a:fld>
            <a:endParaRPr lang="en-US" sz="1400" dirty="0">
              <a:solidFill>
                <a:schemeClr val="tx1">
                  <a:lumMod val="50000"/>
                  <a:lumOff val="50000"/>
                </a:schemeClr>
              </a:solidFill>
            </a:endParaRPr>
          </a:p>
        </p:txBody>
      </p:sp>
      <p:sp>
        <p:nvSpPr>
          <p:cNvPr id="7" name="Title 1">
            <a:extLst>
              <a:ext uri="{FF2B5EF4-FFF2-40B4-BE49-F238E27FC236}">
                <a16:creationId xmlns:a16="http://schemas.microsoft.com/office/drawing/2014/main" id="{D9E374C2-FE1C-4532-B490-44152F1BC16D}"/>
              </a:ext>
            </a:extLst>
          </p:cNvPr>
          <p:cNvSpPr>
            <a:spLocks noGrp="1"/>
          </p:cNvSpPr>
          <p:nvPr>
            <p:ph type="title"/>
          </p:nvPr>
        </p:nvSpPr>
        <p:spPr/>
        <p:txBody>
          <a:bodyPr>
            <a:normAutofit/>
          </a:bodyPr>
          <a:lstStyle/>
          <a:p>
            <a:r>
              <a:rPr lang="en-US" dirty="0">
                <a:latin typeface="Helvetica Neue" charset="0"/>
                <a:ea typeface="Helvetica Neue" charset="0"/>
                <a:cs typeface="Helvetica Neue" charset="0"/>
              </a:rPr>
              <a:t>Forward-Looking Statements</a:t>
            </a:r>
            <a:endParaRPr lang="en-US" dirty="0"/>
          </a:p>
        </p:txBody>
      </p:sp>
      <p:sp>
        <p:nvSpPr>
          <p:cNvPr id="2" name="Slide Number Placeholder 1">
            <a:extLst>
              <a:ext uri="{FF2B5EF4-FFF2-40B4-BE49-F238E27FC236}">
                <a16:creationId xmlns:a16="http://schemas.microsoft.com/office/drawing/2014/main" id="{29931C59-235C-447F-B9ED-224B4964AAC0}"/>
              </a:ext>
            </a:extLst>
          </p:cNvPr>
          <p:cNvSpPr>
            <a:spLocks noGrp="1"/>
          </p:cNvSpPr>
          <p:nvPr>
            <p:ph type="sldNum" sz="quarter" idx="12"/>
          </p:nvPr>
        </p:nvSpPr>
        <p:spPr/>
        <p:txBody>
          <a:bodyPr/>
          <a:lstStyle/>
          <a:p>
            <a:fld id="{56C933F6-C046-ED41-854E-4FF4B8BE37EE}" type="slidenum">
              <a:rPr lang="en-US" smtClean="0"/>
              <a:t>2</a:t>
            </a:fld>
            <a:endParaRPr lang="en-US"/>
          </a:p>
        </p:txBody>
      </p:sp>
    </p:spTree>
    <p:extLst>
      <p:ext uri="{BB962C8B-B14F-4D97-AF65-F5344CB8AC3E}">
        <p14:creationId xmlns:p14="http://schemas.microsoft.com/office/powerpoint/2010/main" val="128936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7C08-2564-4174-9F92-77E69E766F8C}"/>
              </a:ext>
            </a:extLst>
          </p:cNvPr>
          <p:cNvSpPr>
            <a:spLocks noGrp="1"/>
          </p:cNvSpPr>
          <p:nvPr>
            <p:ph type="title"/>
          </p:nvPr>
        </p:nvSpPr>
        <p:spPr/>
        <p:txBody>
          <a:bodyPr>
            <a:normAutofit fontScale="90000"/>
          </a:bodyPr>
          <a:lstStyle/>
          <a:p>
            <a:r>
              <a:rPr lang="en-US" dirty="0">
                <a:latin typeface="Helvetica Neue" charset="0"/>
                <a:ea typeface="Helvetica Neue" charset="0"/>
                <a:cs typeface="Helvetica Neue" charset="0"/>
              </a:rPr>
              <a:t>Avalon-BOKU S-Layer Technology Platform</a:t>
            </a:r>
            <a:r>
              <a:rPr lang="en-US" sz="3600" dirty="0">
                <a:latin typeface="Helvetica Neue" charset="0"/>
                <a:ea typeface="Helvetica Neue" charset="0"/>
                <a:cs typeface="Helvetica Neue" charset="0"/>
              </a:rPr>
              <a:t> </a:t>
            </a:r>
            <a:endParaRPr lang="en-US" dirty="0"/>
          </a:p>
        </p:txBody>
      </p:sp>
      <p:sp>
        <p:nvSpPr>
          <p:cNvPr id="3" name="Slide Number Placeholder 2">
            <a:extLst>
              <a:ext uri="{FF2B5EF4-FFF2-40B4-BE49-F238E27FC236}">
                <a16:creationId xmlns:a16="http://schemas.microsoft.com/office/drawing/2014/main" id="{9610DEBA-5679-4A05-93DE-84736AB45A36}"/>
              </a:ext>
            </a:extLst>
          </p:cNvPr>
          <p:cNvSpPr>
            <a:spLocks noGrp="1"/>
          </p:cNvSpPr>
          <p:nvPr>
            <p:ph type="sldNum" sz="quarter" idx="12"/>
          </p:nvPr>
        </p:nvSpPr>
        <p:spPr/>
        <p:txBody>
          <a:bodyPr/>
          <a:lstStyle/>
          <a:p>
            <a:fld id="{56C933F6-C046-ED41-854E-4FF4B8BE37EE}" type="slidenum">
              <a:rPr lang="en-US" smtClean="0"/>
              <a:t>20</a:t>
            </a:fld>
            <a:endParaRPr lang="en-US"/>
          </a:p>
        </p:txBody>
      </p:sp>
      <p:sp>
        <p:nvSpPr>
          <p:cNvPr id="4" name="TextBox 3">
            <a:extLst>
              <a:ext uri="{FF2B5EF4-FFF2-40B4-BE49-F238E27FC236}">
                <a16:creationId xmlns:a16="http://schemas.microsoft.com/office/drawing/2014/main" id="{2D60D15C-AD5F-47A5-BD5F-0FB3BFCF5744}"/>
              </a:ext>
            </a:extLst>
          </p:cNvPr>
          <p:cNvSpPr txBox="1"/>
          <p:nvPr/>
        </p:nvSpPr>
        <p:spPr>
          <a:xfrm>
            <a:off x="11402284" y="6456217"/>
            <a:ext cx="367408" cy="307777"/>
          </a:xfrm>
          <a:prstGeom prst="rect">
            <a:avLst/>
          </a:prstGeom>
          <a:noFill/>
        </p:spPr>
        <p:txBody>
          <a:bodyPr wrap="none" rtlCol="0">
            <a:spAutoFit/>
          </a:bodyPr>
          <a:lstStyle/>
          <a:p>
            <a:r>
              <a:rPr lang="en-US" sz="1400" dirty="0"/>
              <a:t>24</a:t>
            </a:r>
          </a:p>
        </p:txBody>
      </p:sp>
      <p:sp>
        <p:nvSpPr>
          <p:cNvPr id="5" name="TextBox 4">
            <a:extLst>
              <a:ext uri="{FF2B5EF4-FFF2-40B4-BE49-F238E27FC236}">
                <a16:creationId xmlns:a16="http://schemas.microsoft.com/office/drawing/2014/main" id="{ABB83A32-B1E8-43FE-8C57-0DF41D9409A2}"/>
              </a:ext>
            </a:extLst>
          </p:cNvPr>
          <p:cNvSpPr txBox="1"/>
          <p:nvPr/>
        </p:nvSpPr>
        <p:spPr>
          <a:xfrm>
            <a:off x="252055" y="1908232"/>
            <a:ext cx="2919132" cy="523220"/>
          </a:xfrm>
          <a:prstGeom prst="rect">
            <a:avLst/>
          </a:prstGeom>
          <a:noFill/>
        </p:spPr>
        <p:txBody>
          <a:bodyPr wrap="none" rtlCol="0">
            <a:spAutoFit/>
          </a:bodyPr>
          <a:lstStyle/>
          <a:p>
            <a:r>
              <a:rPr lang="en-CN" sz="2800" b="1">
                <a:solidFill>
                  <a:srgbClr val="002060"/>
                </a:solidFill>
              </a:rPr>
              <a:t>Accomplishments:</a:t>
            </a:r>
          </a:p>
        </p:txBody>
      </p:sp>
      <p:sp>
        <p:nvSpPr>
          <p:cNvPr id="6" name="Rectangle 5">
            <a:extLst>
              <a:ext uri="{FF2B5EF4-FFF2-40B4-BE49-F238E27FC236}">
                <a16:creationId xmlns:a16="http://schemas.microsoft.com/office/drawing/2014/main" id="{75319FF7-A954-4F18-8216-B8DF2825D027}"/>
              </a:ext>
            </a:extLst>
          </p:cNvPr>
          <p:cNvSpPr/>
          <p:nvPr/>
        </p:nvSpPr>
        <p:spPr>
          <a:xfrm>
            <a:off x="267997" y="2719188"/>
            <a:ext cx="5923003" cy="274346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7" name="Rectangle 6">
            <a:extLst>
              <a:ext uri="{FF2B5EF4-FFF2-40B4-BE49-F238E27FC236}">
                <a16:creationId xmlns:a16="http://schemas.microsoft.com/office/drawing/2014/main" id="{B9A8104A-C3B9-472B-BCF7-D3DF0EB29630}"/>
              </a:ext>
            </a:extLst>
          </p:cNvPr>
          <p:cNvSpPr/>
          <p:nvPr/>
        </p:nvSpPr>
        <p:spPr>
          <a:xfrm>
            <a:off x="6427387" y="2719188"/>
            <a:ext cx="5484806" cy="177978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8" name="Rectangle 7">
            <a:extLst>
              <a:ext uri="{FF2B5EF4-FFF2-40B4-BE49-F238E27FC236}">
                <a16:creationId xmlns:a16="http://schemas.microsoft.com/office/drawing/2014/main" id="{79CF19AF-BB78-4312-BCA6-A34BCE5E4749}"/>
              </a:ext>
            </a:extLst>
          </p:cNvPr>
          <p:cNvSpPr/>
          <p:nvPr/>
        </p:nvSpPr>
        <p:spPr>
          <a:xfrm>
            <a:off x="6411607" y="2517313"/>
            <a:ext cx="2423634" cy="382733"/>
          </a:xfrm>
          <a:prstGeom prst="rect">
            <a:avLst/>
          </a:prstGeom>
          <a:solidFill>
            <a:srgbClr val="C00000"/>
          </a:solidFill>
        </p:spPr>
        <p:txBody>
          <a:bodyPr wrap="square">
            <a:spAutoFit/>
          </a:bodyPr>
          <a:lstStyle/>
          <a:p>
            <a:pPr lvl="0" algn="just">
              <a:lnSpc>
                <a:spcPts val="2400"/>
              </a:lnSpc>
              <a:spcAft>
                <a:spcPts val="1200"/>
              </a:spcAft>
            </a:pPr>
            <a:r>
              <a:rPr lang="en-GB" b="1">
                <a:solidFill>
                  <a:schemeClr val="bg1"/>
                </a:solidFill>
                <a:latin typeface="Palatino Linotype" panose="02040502050505030304" pitchFamily="18" charset="0"/>
                <a:ea typeface="SimSun" panose="02010600030101010101" pitchFamily="2" charset="-122"/>
                <a:cs typeface="Times New Roman" panose="02020603050405020304" pitchFamily="18" charset="0"/>
              </a:rPr>
              <a:t>Publications</a:t>
            </a:r>
            <a:endParaRPr lang="en-CN" b="1">
              <a:solidFill>
                <a:schemeClr val="bg1"/>
              </a:solidFill>
              <a:latin typeface="Arial" panose="020B0604020202020204" pitchFamily="34"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1BCDAC9A-2B1C-4603-A1E5-1A2AB9F3FC8A}"/>
              </a:ext>
            </a:extLst>
          </p:cNvPr>
          <p:cNvSpPr/>
          <p:nvPr/>
        </p:nvSpPr>
        <p:spPr>
          <a:xfrm>
            <a:off x="256122" y="2519523"/>
            <a:ext cx="2423634" cy="382733"/>
          </a:xfrm>
          <a:prstGeom prst="rect">
            <a:avLst/>
          </a:prstGeom>
          <a:solidFill>
            <a:srgbClr val="C00000"/>
          </a:solidFill>
        </p:spPr>
        <p:txBody>
          <a:bodyPr wrap="square">
            <a:spAutoFit/>
          </a:bodyPr>
          <a:lstStyle/>
          <a:p>
            <a:pPr lvl="0" algn="just">
              <a:lnSpc>
                <a:spcPts val="2400"/>
              </a:lnSpc>
              <a:spcAft>
                <a:spcPts val="1200"/>
              </a:spcAft>
            </a:pPr>
            <a:r>
              <a:rPr lang="en-GB" b="1">
                <a:solidFill>
                  <a:schemeClr val="bg1"/>
                </a:solidFill>
                <a:latin typeface="Palatino Linotype" panose="02040502050505030304" pitchFamily="18" charset="0"/>
                <a:ea typeface="SimSun" panose="02010600030101010101" pitchFamily="2" charset="-122"/>
                <a:cs typeface="Times New Roman" panose="02020603050405020304" pitchFamily="18" charset="0"/>
              </a:rPr>
              <a:t>Joint IP Filing</a:t>
            </a:r>
            <a:endParaRPr lang="en-CN" b="1">
              <a:solidFill>
                <a:schemeClr val="bg1"/>
              </a:solidFill>
              <a:latin typeface="Arial" panose="020B0604020202020204" pitchFamily="34" charset="0"/>
              <a:ea typeface="SimSun" panose="02010600030101010101" pitchFamily="2" charset="-122"/>
              <a:cs typeface="Times New Roman" panose="02020603050405020304" pitchFamily="18" charset="0"/>
            </a:endParaRPr>
          </a:p>
        </p:txBody>
      </p:sp>
      <p:pic>
        <p:nvPicPr>
          <p:cNvPr id="10" name="Picture 9" descr="Text&#10;&#10;Description automatically generated">
            <a:extLst>
              <a:ext uri="{FF2B5EF4-FFF2-40B4-BE49-F238E27FC236}">
                <a16:creationId xmlns:a16="http://schemas.microsoft.com/office/drawing/2014/main" id="{AB855E1E-E0F9-4645-AA85-24DCBF8C9D17}"/>
              </a:ext>
            </a:extLst>
          </p:cNvPr>
          <p:cNvPicPr>
            <a:picLocks noChangeAspect="1"/>
          </p:cNvPicPr>
          <p:nvPr/>
        </p:nvPicPr>
        <p:blipFill>
          <a:blip r:embed="rId2"/>
          <a:stretch>
            <a:fillRect/>
          </a:stretch>
        </p:blipFill>
        <p:spPr>
          <a:xfrm>
            <a:off x="640423" y="3189992"/>
            <a:ext cx="5178149" cy="2040899"/>
          </a:xfrm>
          <a:prstGeom prst="rect">
            <a:avLst/>
          </a:prstGeom>
        </p:spPr>
      </p:pic>
      <p:sp>
        <p:nvSpPr>
          <p:cNvPr id="11" name="Rectangle 10">
            <a:extLst>
              <a:ext uri="{FF2B5EF4-FFF2-40B4-BE49-F238E27FC236}">
                <a16:creationId xmlns:a16="http://schemas.microsoft.com/office/drawing/2014/main" id="{266563DC-98C8-421A-BE34-CF0058A47B45}"/>
              </a:ext>
            </a:extLst>
          </p:cNvPr>
          <p:cNvSpPr/>
          <p:nvPr/>
        </p:nvSpPr>
        <p:spPr>
          <a:xfrm>
            <a:off x="6387857" y="2951569"/>
            <a:ext cx="5484806" cy="1292726"/>
          </a:xfrm>
          <a:prstGeom prst="rect">
            <a:avLst/>
          </a:prstGeom>
        </p:spPr>
        <p:txBody>
          <a:bodyPr wrap="square">
            <a:spAutoFit/>
          </a:bodyPr>
          <a:lstStyle/>
          <a:p>
            <a:pPr marL="342900" lvl="0" indent="-342900" algn="just">
              <a:lnSpc>
                <a:spcPts val="1900"/>
              </a:lnSpc>
              <a:spcAft>
                <a:spcPts val="1200"/>
              </a:spcAft>
              <a:buFont typeface="Symbol" pitchFamily="2" charset="2"/>
              <a:buChar char=""/>
            </a:pPr>
            <a:r>
              <a:rPr lang="en-GB" sz="1300" dirty="0" err="1">
                <a:latin typeface="Palatino Linotype" panose="02040502050505030304" pitchFamily="18" charset="0"/>
                <a:ea typeface="SimSun" panose="02010600030101010101" pitchFamily="2" charset="-122"/>
                <a:cs typeface="Times New Roman" panose="02020603050405020304" pitchFamily="18" charset="0"/>
              </a:rPr>
              <a:t>Zayni</a:t>
            </a:r>
            <a:r>
              <a:rPr lang="en-GB" sz="1300" dirty="0">
                <a:latin typeface="Palatino Linotype" panose="02040502050505030304" pitchFamily="18" charset="0"/>
                <a:ea typeface="SimSun" panose="02010600030101010101" pitchFamily="2" charset="-122"/>
                <a:cs typeface="Times New Roman" panose="02020603050405020304" pitchFamily="18" charset="0"/>
              </a:rPr>
              <a:t> S, </a:t>
            </a:r>
            <a:r>
              <a:rPr lang="en-GB" sz="1300" dirty="0" err="1">
                <a:latin typeface="Palatino Linotype" panose="02040502050505030304" pitchFamily="18" charset="0"/>
                <a:ea typeface="SimSun" panose="02010600030101010101" pitchFamily="2" charset="-122"/>
                <a:cs typeface="Times New Roman" panose="02020603050405020304" pitchFamily="18" charset="0"/>
              </a:rPr>
              <a:t>Damiati</a:t>
            </a:r>
            <a:r>
              <a:rPr lang="en-GB" sz="1300" dirty="0">
                <a:latin typeface="Palatino Linotype" panose="02040502050505030304" pitchFamily="18" charset="0"/>
                <a:ea typeface="SimSun" panose="02010600030101010101" pitchFamily="2" charset="-122"/>
                <a:cs typeface="Times New Roman" panose="02020603050405020304" pitchFamily="18" charset="0"/>
              </a:rPr>
              <a:t> S, Moreno-Flores S, Amman F, Hofacker I, Jin DK, Ehmoser E-K. Enhancing the cell-free expression of native membrane proteins by in silico native optimization of the coding sequence – an experimental study of the human voltage-dependent anion channel.  </a:t>
            </a:r>
            <a:r>
              <a:rPr lang="en-GB" sz="1300" i="1" dirty="0">
                <a:latin typeface="Palatino Linotype" panose="02040502050505030304" pitchFamily="18" charset="0"/>
                <a:ea typeface="SimSun" panose="02010600030101010101" pitchFamily="2" charset="-122"/>
                <a:cs typeface="Times New Roman" panose="02020603050405020304" pitchFamily="18" charset="0"/>
              </a:rPr>
              <a:t>Membranes</a:t>
            </a:r>
            <a:r>
              <a:rPr lang="en-GB" sz="1300" dirty="0">
                <a:latin typeface="Palatino Linotype" panose="02040502050505030304" pitchFamily="18" charset="0"/>
                <a:ea typeface="SimSun" panose="02010600030101010101" pitchFamily="2" charset="-122"/>
                <a:cs typeface="Times New Roman" panose="02020603050405020304" pitchFamily="18" charset="0"/>
              </a:rPr>
              <a:t> (2021), 11(10):741.</a:t>
            </a:r>
            <a:endParaRPr lang="en-CN" sz="1300" b="1" dirty="0">
              <a:effectLst/>
              <a:latin typeface="Arial" panose="020B0604020202020204" pitchFamily="34" charset="0"/>
              <a:ea typeface="SimSun" panose="02010600030101010101" pitchFamily="2" charset="-122"/>
              <a:cs typeface="Times New Roman" panose="02020603050405020304" pitchFamily="18" charset="0"/>
            </a:endParaRPr>
          </a:p>
        </p:txBody>
      </p:sp>
      <p:sp>
        <p:nvSpPr>
          <p:cNvPr id="12" name="Rectangle 11">
            <a:extLst>
              <a:ext uri="{FF2B5EF4-FFF2-40B4-BE49-F238E27FC236}">
                <a16:creationId xmlns:a16="http://schemas.microsoft.com/office/drawing/2014/main" id="{F6742E94-8B02-4C81-865B-F8A43DCE4476}"/>
              </a:ext>
            </a:extLst>
          </p:cNvPr>
          <p:cNvSpPr/>
          <p:nvPr/>
        </p:nvSpPr>
        <p:spPr>
          <a:xfrm>
            <a:off x="6466917" y="4857292"/>
            <a:ext cx="5484806" cy="60535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3" name="Rectangle 12">
            <a:extLst>
              <a:ext uri="{FF2B5EF4-FFF2-40B4-BE49-F238E27FC236}">
                <a16:creationId xmlns:a16="http://schemas.microsoft.com/office/drawing/2014/main" id="{B72A45D6-05B8-47FF-90C8-1F8D18FB4201}"/>
              </a:ext>
            </a:extLst>
          </p:cNvPr>
          <p:cNvSpPr/>
          <p:nvPr/>
        </p:nvSpPr>
        <p:spPr>
          <a:xfrm>
            <a:off x="6451137" y="4655416"/>
            <a:ext cx="2423634" cy="382733"/>
          </a:xfrm>
          <a:prstGeom prst="rect">
            <a:avLst/>
          </a:prstGeom>
          <a:solidFill>
            <a:srgbClr val="C00000"/>
          </a:solidFill>
        </p:spPr>
        <p:txBody>
          <a:bodyPr wrap="square">
            <a:spAutoFit/>
          </a:bodyPr>
          <a:lstStyle/>
          <a:p>
            <a:pPr lvl="0" algn="just">
              <a:lnSpc>
                <a:spcPts val="2400"/>
              </a:lnSpc>
              <a:spcAft>
                <a:spcPts val="1200"/>
              </a:spcAft>
            </a:pPr>
            <a:r>
              <a:rPr lang="en-GB" b="1" dirty="0">
                <a:solidFill>
                  <a:schemeClr val="bg1"/>
                </a:solidFill>
                <a:latin typeface="Palatino Linotype" panose="02040502050505030304" pitchFamily="18" charset="0"/>
                <a:ea typeface="SimSun" panose="02010600030101010101" pitchFamily="2" charset="-122"/>
                <a:cs typeface="Times New Roman" panose="02020603050405020304" pitchFamily="18" charset="0"/>
              </a:rPr>
              <a:t>Matched Funding</a:t>
            </a:r>
            <a:endParaRPr lang="en-CN" b="1">
              <a:solidFill>
                <a:schemeClr val="bg1"/>
              </a:solidFill>
              <a:latin typeface="Arial" panose="020B0604020202020204" pitchFamily="34" charset="0"/>
              <a:ea typeface="SimSun" panose="02010600030101010101" pitchFamily="2" charset="-122"/>
              <a:cs typeface="Times New Roman" panose="02020603050405020304" pitchFamily="18" charset="0"/>
            </a:endParaRPr>
          </a:p>
        </p:txBody>
      </p:sp>
      <p:sp>
        <p:nvSpPr>
          <p:cNvPr id="14" name="Rectangle 13">
            <a:extLst>
              <a:ext uri="{FF2B5EF4-FFF2-40B4-BE49-F238E27FC236}">
                <a16:creationId xmlns:a16="http://schemas.microsoft.com/office/drawing/2014/main" id="{084EF7EB-683D-4CB9-BF43-D3301232A417}"/>
              </a:ext>
            </a:extLst>
          </p:cNvPr>
          <p:cNvSpPr/>
          <p:nvPr/>
        </p:nvSpPr>
        <p:spPr>
          <a:xfrm>
            <a:off x="6466917" y="5090722"/>
            <a:ext cx="5484806" cy="313034"/>
          </a:xfrm>
          <a:prstGeom prst="rect">
            <a:avLst/>
          </a:prstGeom>
        </p:spPr>
        <p:txBody>
          <a:bodyPr wrap="square">
            <a:spAutoFit/>
          </a:bodyPr>
          <a:lstStyle/>
          <a:p>
            <a:pPr marL="342900" lvl="0" indent="-342900" algn="just">
              <a:lnSpc>
                <a:spcPts val="1900"/>
              </a:lnSpc>
              <a:spcAft>
                <a:spcPts val="1200"/>
              </a:spcAft>
              <a:buFont typeface="Symbol" pitchFamily="2" charset="2"/>
              <a:buChar char=""/>
            </a:pPr>
            <a:r>
              <a:rPr lang="en-CN" sz="1300" b="1">
                <a:effectLst/>
                <a:latin typeface="Arial" panose="020B0604020202020204" pitchFamily="34" charset="0"/>
                <a:ea typeface="SimSun" panose="02010600030101010101" pitchFamily="2" charset="-122"/>
                <a:cs typeface="Times New Roman" panose="02020603050405020304" pitchFamily="18" charset="0"/>
              </a:rPr>
              <a:t>Christian Doppler Laboratory for Synthetic Bioarchitecture</a:t>
            </a:r>
          </a:p>
        </p:txBody>
      </p:sp>
    </p:spTree>
    <p:extLst>
      <p:ext uri="{BB962C8B-B14F-4D97-AF65-F5344CB8AC3E}">
        <p14:creationId xmlns:p14="http://schemas.microsoft.com/office/powerpoint/2010/main" val="210262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EBF2-CA2A-4163-B445-6F556C5A4B58}"/>
              </a:ext>
            </a:extLst>
          </p:cNvPr>
          <p:cNvSpPr>
            <a:spLocks noGrp="1"/>
          </p:cNvSpPr>
          <p:nvPr>
            <p:ph type="title"/>
          </p:nvPr>
        </p:nvSpPr>
        <p:spPr>
          <a:xfrm>
            <a:off x="838200" y="482572"/>
            <a:ext cx="8814564" cy="659278"/>
          </a:xfrm>
        </p:spPr>
        <p:txBody>
          <a:bodyPr>
            <a:normAutofit fontScale="90000"/>
          </a:bodyPr>
          <a:lstStyle/>
          <a:p>
            <a:r>
              <a:rPr lang="en-US" dirty="0">
                <a:latin typeface="Helvetica Neue" charset="0"/>
                <a:ea typeface="Helvetica Neue" charset="0"/>
                <a:cs typeface="Helvetica Neue" charset="0"/>
              </a:rPr>
              <a:t>Avalon ACTEX</a:t>
            </a:r>
            <a:r>
              <a:rPr lang="en-US" baseline="30000" dirty="0">
                <a:latin typeface="Helvetica Neue" charset="0"/>
                <a:ea typeface="Helvetica Neue" charset="0"/>
                <a:cs typeface="Helvetica Neue" charset="0"/>
              </a:rPr>
              <a:t>TM</a:t>
            </a:r>
            <a:r>
              <a:rPr lang="en-US" dirty="0">
                <a:latin typeface="Helvetica Neue" charset="0"/>
                <a:ea typeface="Helvetica Neue" charset="0"/>
                <a:cs typeface="Helvetica Neue" charset="0"/>
              </a:rPr>
              <a:t> Platform</a:t>
            </a:r>
            <a:r>
              <a:rPr lang="en-US" sz="3600" dirty="0">
                <a:latin typeface="Helvetica Neue" charset="0"/>
                <a:ea typeface="Helvetica Neue" charset="0"/>
                <a:cs typeface="Helvetica Neue" charset="0"/>
              </a:rPr>
              <a:t> </a:t>
            </a:r>
            <a:br>
              <a:rPr lang="en-US" sz="3600" dirty="0">
                <a:latin typeface="Helvetica Neue" charset="0"/>
                <a:ea typeface="Helvetica Neue" charset="0"/>
                <a:cs typeface="Helvetica Neue" charset="0"/>
              </a:rPr>
            </a:br>
            <a:r>
              <a:rPr lang="en-CN" sz="2700" dirty="0">
                <a:solidFill>
                  <a:schemeClr val="bg1"/>
                </a:solidFill>
              </a:rPr>
              <a:t>(Avalon Clinical-grade Tissue-specific Exosomes)</a:t>
            </a:r>
            <a:br>
              <a:rPr lang="en-CN" sz="3600" dirty="0">
                <a:solidFill>
                  <a:schemeClr val="bg1"/>
                </a:solidFill>
              </a:rPr>
            </a:br>
            <a:endParaRPr lang="en-US" dirty="0"/>
          </a:p>
        </p:txBody>
      </p:sp>
      <p:sp>
        <p:nvSpPr>
          <p:cNvPr id="3" name="Slide Number Placeholder 2">
            <a:extLst>
              <a:ext uri="{FF2B5EF4-FFF2-40B4-BE49-F238E27FC236}">
                <a16:creationId xmlns:a16="http://schemas.microsoft.com/office/drawing/2014/main" id="{D7A770BD-52A8-49A6-9D73-CD12AD7AFD86}"/>
              </a:ext>
            </a:extLst>
          </p:cNvPr>
          <p:cNvSpPr>
            <a:spLocks noGrp="1"/>
          </p:cNvSpPr>
          <p:nvPr>
            <p:ph type="sldNum" sz="quarter" idx="12"/>
          </p:nvPr>
        </p:nvSpPr>
        <p:spPr/>
        <p:txBody>
          <a:bodyPr/>
          <a:lstStyle/>
          <a:p>
            <a:fld id="{56C933F6-C046-ED41-854E-4FF4B8BE37EE}" type="slidenum">
              <a:rPr lang="en-US" smtClean="0"/>
              <a:t>21</a:t>
            </a:fld>
            <a:endParaRPr lang="en-US"/>
          </a:p>
        </p:txBody>
      </p:sp>
      <p:sp>
        <p:nvSpPr>
          <p:cNvPr id="4" name="Rectangle 3">
            <a:extLst>
              <a:ext uri="{FF2B5EF4-FFF2-40B4-BE49-F238E27FC236}">
                <a16:creationId xmlns:a16="http://schemas.microsoft.com/office/drawing/2014/main" id="{9426B829-ED50-491D-9E00-1508E039F62F}"/>
              </a:ext>
            </a:extLst>
          </p:cNvPr>
          <p:cNvSpPr/>
          <p:nvPr/>
        </p:nvSpPr>
        <p:spPr>
          <a:xfrm>
            <a:off x="145774" y="1709528"/>
            <a:ext cx="3763617" cy="2305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5" name="Rectangle 4">
            <a:extLst>
              <a:ext uri="{FF2B5EF4-FFF2-40B4-BE49-F238E27FC236}">
                <a16:creationId xmlns:a16="http://schemas.microsoft.com/office/drawing/2014/main" id="{69B36FEB-81E7-4F94-9CE1-C65F4801264F}"/>
              </a:ext>
            </a:extLst>
          </p:cNvPr>
          <p:cNvSpPr/>
          <p:nvPr/>
        </p:nvSpPr>
        <p:spPr>
          <a:xfrm>
            <a:off x="4856923" y="1355156"/>
            <a:ext cx="5956852" cy="515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6" name="Picture 5" descr="Graphical user interface, text, application&#10;&#10;Description automatically generated">
            <a:extLst>
              <a:ext uri="{FF2B5EF4-FFF2-40B4-BE49-F238E27FC236}">
                <a16:creationId xmlns:a16="http://schemas.microsoft.com/office/drawing/2014/main" id="{7E8EF48E-3C00-420F-999D-74B01122FAF2}"/>
              </a:ext>
            </a:extLst>
          </p:cNvPr>
          <p:cNvPicPr>
            <a:picLocks noChangeAspect="1"/>
          </p:cNvPicPr>
          <p:nvPr/>
        </p:nvPicPr>
        <p:blipFill rotWithShape="1">
          <a:blip r:embed="rId2"/>
          <a:srcRect t="14293"/>
          <a:stretch/>
        </p:blipFill>
        <p:spPr>
          <a:xfrm>
            <a:off x="6859601" y="2862467"/>
            <a:ext cx="5204734" cy="2569067"/>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921F5921-5878-49D4-BC5F-5E3140266AF8}"/>
              </a:ext>
            </a:extLst>
          </p:cNvPr>
          <p:cNvPicPr>
            <a:picLocks noChangeAspect="1"/>
          </p:cNvPicPr>
          <p:nvPr/>
        </p:nvPicPr>
        <p:blipFill rotWithShape="1">
          <a:blip r:embed="rId3"/>
          <a:srcRect t="8354"/>
          <a:stretch/>
        </p:blipFill>
        <p:spPr>
          <a:xfrm>
            <a:off x="293151" y="2832544"/>
            <a:ext cx="6566450" cy="3308197"/>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6DBF4BE7-45D9-4B8A-BC77-DA6C3CF89C94}"/>
              </a:ext>
            </a:extLst>
          </p:cNvPr>
          <p:cNvPicPr>
            <a:picLocks noChangeAspect="1"/>
          </p:cNvPicPr>
          <p:nvPr/>
        </p:nvPicPr>
        <p:blipFill>
          <a:blip r:embed="rId4"/>
          <a:stretch>
            <a:fillRect/>
          </a:stretch>
        </p:blipFill>
        <p:spPr>
          <a:xfrm>
            <a:off x="612913" y="1471861"/>
            <a:ext cx="10740887" cy="1360683"/>
          </a:xfrm>
          <a:prstGeom prst="rect">
            <a:avLst/>
          </a:prstGeom>
        </p:spPr>
      </p:pic>
    </p:spTree>
    <p:extLst>
      <p:ext uri="{BB962C8B-B14F-4D97-AF65-F5344CB8AC3E}">
        <p14:creationId xmlns:p14="http://schemas.microsoft.com/office/powerpoint/2010/main" val="2720904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74A97-3D86-4FE3-AEB0-BCEA969E914A}"/>
              </a:ext>
            </a:extLst>
          </p:cNvPr>
          <p:cNvSpPr>
            <a:spLocks noGrp="1"/>
          </p:cNvSpPr>
          <p:nvPr>
            <p:ph type="title"/>
          </p:nvPr>
        </p:nvSpPr>
        <p:spPr/>
        <p:txBody>
          <a:bodyPr>
            <a:normAutofit fontScale="90000"/>
          </a:bodyPr>
          <a:lstStyle/>
          <a:p>
            <a:r>
              <a:rPr lang="en-US" sz="3600" dirty="0">
                <a:latin typeface="Helvetica Neue" charset="0"/>
                <a:ea typeface="Helvetica Neue" charset="0"/>
                <a:cs typeface="Helvetica Neue" charset="0"/>
              </a:rPr>
              <a:t>ACTEX™</a:t>
            </a:r>
            <a:br>
              <a:rPr lang="en-US" sz="3600" dirty="0">
                <a:latin typeface="Helvetica Neue" charset="0"/>
                <a:ea typeface="Helvetica Neue" charset="0"/>
                <a:cs typeface="Helvetica Neue" charset="0"/>
              </a:rPr>
            </a:br>
            <a:r>
              <a:rPr lang="en-US" sz="3600" dirty="0">
                <a:latin typeface="Helvetica Neue" charset="0"/>
                <a:ea typeface="Helvetica Neue" charset="0"/>
                <a:cs typeface="Helvetica Neue" charset="0"/>
              </a:rPr>
              <a:t>Strategic </a:t>
            </a:r>
            <a:r>
              <a:rPr lang="en-US" dirty="0">
                <a:latin typeface="Helvetica Neue" charset="0"/>
                <a:ea typeface="Helvetica Neue" charset="0"/>
                <a:cs typeface="Helvetica Neue" charset="0"/>
              </a:rPr>
              <a:t>Partnership with </a:t>
            </a:r>
            <a:r>
              <a:rPr lang="en-US" dirty="0" err="1">
                <a:latin typeface="Helvetica Neue" charset="0"/>
                <a:ea typeface="Helvetica Neue" charset="0"/>
                <a:cs typeface="Helvetica Neue" charset="0"/>
              </a:rPr>
              <a:t>HydroPeptide</a:t>
            </a:r>
            <a:r>
              <a:rPr lang="en-US" sz="3600" dirty="0">
                <a:latin typeface="Helvetica Neue" charset="0"/>
                <a:ea typeface="Helvetica Neue" charset="0"/>
                <a:cs typeface="Helvetica Neue" charset="0"/>
              </a:rPr>
              <a:t> </a:t>
            </a:r>
            <a:endParaRPr lang="en-US" dirty="0"/>
          </a:p>
        </p:txBody>
      </p:sp>
      <p:sp>
        <p:nvSpPr>
          <p:cNvPr id="3" name="Slide Number Placeholder 2">
            <a:extLst>
              <a:ext uri="{FF2B5EF4-FFF2-40B4-BE49-F238E27FC236}">
                <a16:creationId xmlns:a16="http://schemas.microsoft.com/office/drawing/2014/main" id="{5307ADAF-068A-4E4A-B805-95A371E6AD99}"/>
              </a:ext>
            </a:extLst>
          </p:cNvPr>
          <p:cNvSpPr>
            <a:spLocks noGrp="1"/>
          </p:cNvSpPr>
          <p:nvPr>
            <p:ph type="sldNum" sz="quarter" idx="12"/>
          </p:nvPr>
        </p:nvSpPr>
        <p:spPr/>
        <p:txBody>
          <a:bodyPr/>
          <a:lstStyle/>
          <a:p>
            <a:fld id="{56C933F6-C046-ED41-854E-4FF4B8BE37EE}" type="slidenum">
              <a:rPr lang="en-US" smtClean="0"/>
              <a:t>22</a:t>
            </a:fld>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599A31BA-A0D9-492C-9535-66237E27F2F6}"/>
              </a:ext>
            </a:extLst>
          </p:cNvPr>
          <p:cNvPicPr>
            <a:picLocks noChangeAspect="1"/>
          </p:cNvPicPr>
          <p:nvPr/>
        </p:nvPicPr>
        <p:blipFill>
          <a:blip r:embed="rId2"/>
          <a:stretch>
            <a:fillRect/>
          </a:stretch>
        </p:blipFill>
        <p:spPr>
          <a:xfrm>
            <a:off x="399074" y="1368804"/>
            <a:ext cx="11425518" cy="4670692"/>
          </a:xfrm>
          <a:prstGeom prst="rect">
            <a:avLst/>
          </a:prstGeom>
        </p:spPr>
      </p:pic>
    </p:spTree>
    <p:extLst>
      <p:ext uri="{BB962C8B-B14F-4D97-AF65-F5344CB8AC3E}">
        <p14:creationId xmlns:p14="http://schemas.microsoft.com/office/powerpoint/2010/main" val="1357274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E54A-177A-4308-A562-CF8BA0C03A8E}"/>
              </a:ext>
            </a:extLst>
          </p:cNvPr>
          <p:cNvSpPr>
            <a:spLocks noGrp="1"/>
          </p:cNvSpPr>
          <p:nvPr>
            <p:ph type="title"/>
          </p:nvPr>
        </p:nvSpPr>
        <p:spPr/>
        <p:txBody>
          <a:bodyPr>
            <a:noAutofit/>
          </a:bodyPr>
          <a:lstStyle/>
          <a:p>
            <a:r>
              <a:rPr lang="en-US" sz="2800" dirty="0"/>
              <a:t>Avalon’s Clinical Programs – Timeline and Milestones</a:t>
            </a:r>
          </a:p>
        </p:txBody>
      </p:sp>
      <p:pic>
        <p:nvPicPr>
          <p:cNvPr id="3" name="Picture 2" descr="Diagram, timeline&#10;&#10;Description automatically generated">
            <a:extLst>
              <a:ext uri="{FF2B5EF4-FFF2-40B4-BE49-F238E27FC236}">
                <a16:creationId xmlns:a16="http://schemas.microsoft.com/office/drawing/2014/main" id="{5045872F-AB5D-4C05-84CD-6EC9382ACD41}"/>
              </a:ext>
            </a:extLst>
          </p:cNvPr>
          <p:cNvPicPr>
            <a:picLocks noChangeAspect="1"/>
          </p:cNvPicPr>
          <p:nvPr/>
        </p:nvPicPr>
        <p:blipFill>
          <a:blip r:embed="rId2"/>
          <a:stretch>
            <a:fillRect/>
          </a:stretch>
        </p:blipFill>
        <p:spPr>
          <a:xfrm>
            <a:off x="0" y="1540566"/>
            <a:ext cx="12192000" cy="4275632"/>
          </a:xfrm>
          <a:prstGeom prst="rect">
            <a:avLst/>
          </a:prstGeom>
        </p:spPr>
      </p:pic>
      <p:sp>
        <p:nvSpPr>
          <p:cNvPr id="4" name="Slide Number Placeholder 3">
            <a:extLst>
              <a:ext uri="{FF2B5EF4-FFF2-40B4-BE49-F238E27FC236}">
                <a16:creationId xmlns:a16="http://schemas.microsoft.com/office/drawing/2014/main" id="{B4B7677A-ED03-45B3-B084-CAE12076409C}"/>
              </a:ext>
            </a:extLst>
          </p:cNvPr>
          <p:cNvSpPr>
            <a:spLocks noGrp="1"/>
          </p:cNvSpPr>
          <p:nvPr>
            <p:ph type="sldNum" sz="quarter" idx="12"/>
          </p:nvPr>
        </p:nvSpPr>
        <p:spPr/>
        <p:txBody>
          <a:bodyPr/>
          <a:lstStyle/>
          <a:p>
            <a:fld id="{56C933F6-C046-ED41-854E-4FF4B8BE37EE}" type="slidenum">
              <a:rPr lang="en-US" smtClean="0"/>
              <a:t>23</a:t>
            </a:fld>
            <a:endParaRPr lang="en-US"/>
          </a:p>
        </p:txBody>
      </p:sp>
    </p:spTree>
    <p:extLst>
      <p:ext uri="{BB962C8B-B14F-4D97-AF65-F5344CB8AC3E}">
        <p14:creationId xmlns:p14="http://schemas.microsoft.com/office/powerpoint/2010/main" val="1153773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95C34-AD22-4B67-BEA6-12CEB7C84389}"/>
              </a:ext>
            </a:extLst>
          </p:cNvPr>
          <p:cNvSpPr>
            <a:spLocks noGrp="1"/>
          </p:cNvSpPr>
          <p:nvPr>
            <p:ph type="title"/>
          </p:nvPr>
        </p:nvSpPr>
        <p:spPr>
          <a:xfrm>
            <a:off x="838200" y="365126"/>
            <a:ext cx="9423400" cy="659278"/>
          </a:xfrm>
        </p:spPr>
        <p:txBody>
          <a:bodyPr>
            <a:noAutofit/>
          </a:bodyPr>
          <a:lstStyle/>
          <a:p>
            <a:r>
              <a:rPr lang="en-US" sz="2400" dirty="0"/>
              <a:t>Avalon </a:t>
            </a:r>
            <a:r>
              <a:rPr lang="en-US" sz="2400" dirty="0" err="1"/>
              <a:t>GloboCare</a:t>
            </a:r>
            <a:r>
              <a:rPr lang="en-US" sz="2400" dirty="0"/>
              <a:t> Positions as Future Powerhouse in Cancer Immunotherapy and Cellular Medicine</a:t>
            </a:r>
          </a:p>
        </p:txBody>
      </p:sp>
      <p:pic>
        <p:nvPicPr>
          <p:cNvPr id="13" name="Picture 12" descr="Graphical user interface, diagram&#10;&#10;Description automatically generated">
            <a:extLst>
              <a:ext uri="{FF2B5EF4-FFF2-40B4-BE49-F238E27FC236}">
                <a16:creationId xmlns:a16="http://schemas.microsoft.com/office/drawing/2014/main" id="{E00BF265-C175-4577-ACDF-0CF07A0D3312}"/>
              </a:ext>
            </a:extLst>
          </p:cNvPr>
          <p:cNvPicPr>
            <a:picLocks noChangeAspect="1"/>
          </p:cNvPicPr>
          <p:nvPr/>
        </p:nvPicPr>
        <p:blipFill>
          <a:blip r:embed="rId2"/>
          <a:stretch>
            <a:fillRect/>
          </a:stretch>
        </p:blipFill>
        <p:spPr>
          <a:xfrm>
            <a:off x="0" y="1504021"/>
            <a:ext cx="12192000" cy="4576900"/>
          </a:xfrm>
          <a:prstGeom prst="rect">
            <a:avLst/>
          </a:prstGeom>
        </p:spPr>
      </p:pic>
      <p:sp>
        <p:nvSpPr>
          <p:cNvPr id="14" name="Slide Number Placeholder 13">
            <a:extLst>
              <a:ext uri="{FF2B5EF4-FFF2-40B4-BE49-F238E27FC236}">
                <a16:creationId xmlns:a16="http://schemas.microsoft.com/office/drawing/2014/main" id="{66A4B180-A6D0-4DB7-949C-08B92957F89A}"/>
              </a:ext>
            </a:extLst>
          </p:cNvPr>
          <p:cNvSpPr>
            <a:spLocks noGrp="1"/>
          </p:cNvSpPr>
          <p:nvPr>
            <p:ph type="sldNum" sz="quarter" idx="12"/>
          </p:nvPr>
        </p:nvSpPr>
        <p:spPr/>
        <p:txBody>
          <a:bodyPr/>
          <a:lstStyle/>
          <a:p>
            <a:fld id="{56C933F6-C046-ED41-854E-4FF4B8BE37EE}" type="slidenum">
              <a:rPr lang="en-US" smtClean="0"/>
              <a:t>24</a:t>
            </a:fld>
            <a:endParaRPr lang="en-US"/>
          </a:p>
        </p:txBody>
      </p:sp>
    </p:spTree>
    <p:extLst>
      <p:ext uri="{BB962C8B-B14F-4D97-AF65-F5344CB8AC3E}">
        <p14:creationId xmlns:p14="http://schemas.microsoft.com/office/powerpoint/2010/main" val="3549801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59837"/>
            <a:ext cx="12192000" cy="798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3">
            <a:extLst>
              <a:ext uri="{FF2B5EF4-FFF2-40B4-BE49-F238E27FC236}">
                <a16:creationId xmlns:a16="http://schemas.microsoft.com/office/drawing/2014/main" id="{607B9BA0-0AF6-43BD-8101-CF4C51A6699A}"/>
              </a:ext>
            </a:extLst>
          </p:cNvPr>
          <p:cNvSpPr txBox="1">
            <a:spLocks/>
          </p:cNvSpPr>
          <p:nvPr/>
        </p:nvSpPr>
        <p:spPr>
          <a:xfrm>
            <a:off x="512737" y="318632"/>
            <a:ext cx="8814564" cy="65927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a:solidFill>
                  <a:schemeClr val="accent4">
                    <a:lumMod val="20000"/>
                    <a:lumOff val="80000"/>
                  </a:schemeClr>
                </a:solidFill>
                <a:latin typeface="Helvetica" panose="020B0604020202020204" pitchFamily="2" charset="0"/>
                <a:ea typeface="+mj-ea"/>
                <a:cs typeface="+mj-cs"/>
              </a:defRPr>
            </a:lvl1pPr>
          </a:lstStyle>
          <a:p>
            <a:r>
              <a:rPr lang="en-US" dirty="0">
                <a:latin typeface="Helvetica Neue" charset="0"/>
                <a:ea typeface="Helvetica Neue" charset="0"/>
                <a:cs typeface="Helvetica Neue" charset="0"/>
              </a:rPr>
              <a:t>Senior Management, Board of Directors, Advisors</a:t>
            </a: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59" y="6291262"/>
            <a:ext cx="1574800" cy="495300"/>
          </a:xfrm>
          <a:prstGeom prst="rect">
            <a:avLst/>
          </a:prstGeom>
        </p:spPr>
      </p:pic>
      <p:sp>
        <p:nvSpPr>
          <p:cNvPr id="34" name="Rectangle 33">
            <a:extLst>
              <a:ext uri="{FF2B5EF4-FFF2-40B4-BE49-F238E27FC236}">
                <a16:creationId xmlns:a16="http://schemas.microsoft.com/office/drawing/2014/main" id="{D2DA278A-0DC0-4589-9140-F0F3F4739207}"/>
              </a:ext>
            </a:extLst>
          </p:cNvPr>
          <p:cNvSpPr/>
          <p:nvPr/>
        </p:nvSpPr>
        <p:spPr>
          <a:xfrm>
            <a:off x="4387803" y="4785101"/>
            <a:ext cx="7597463" cy="1805014"/>
          </a:xfrm>
          <a:prstGeom prst="rect">
            <a:avLst/>
          </a:prstGeom>
          <a:solidFill>
            <a:schemeClr val="accent4">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FE073FA-6107-4BCB-8587-6D081230E4B9}"/>
              </a:ext>
            </a:extLst>
          </p:cNvPr>
          <p:cNvGrpSpPr/>
          <p:nvPr/>
        </p:nvGrpSpPr>
        <p:grpSpPr>
          <a:xfrm>
            <a:off x="4662646" y="4985521"/>
            <a:ext cx="7071373" cy="1553887"/>
            <a:chOff x="744564" y="3723904"/>
            <a:chExt cx="6424086" cy="1553887"/>
          </a:xfrm>
        </p:grpSpPr>
        <p:sp>
          <p:nvSpPr>
            <p:cNvPr id="36" name="TextBox 35">
              <a:extLst>
                <a:ext uri="{FF2B5EF4-FFF2-40B4-BE49-F238E27FC236}">
                  <a16:creationId xmlns:a16="http://schemas.microsoft.com/office/drawing/2014/main" id="{7BE0D84F-30A8-4AFD-B09F-A4F6DCB831A2}"/>
                </a:ext>
              </a:extLst>
            </p:cNvPr>
            <p:cNvSpPr txBox="1"/>
            <p:nvPr/>
          </p:nvSpPr>
          <p:spPr>
            <a:xfrm>
              <a:off x="744564" y="3723904"/>
              <a:ext cx="2184871" cy="1384995"/>
            </a:xfrm>
            <a:prstGeom prst="rect">
              <a:avLst/>
            </a:prstGeom>
            <a:noFill/>
          </p:spPr>
          <p:txBody>
            <a:bodyPr wrap="none" rtlCol="0">
              <a:spAutoFit/>
            </a:bodyPr>
            <a:lstStyle/>
            <a:p>
              <a:pPr algn="r"/>
              <a:r>
                <a:rPr lang="en-US" sz="1400" b="1">
                  <a:solidFill>
                    <a:schemeClr val="accent1">
                      <a:lumMod val="75000"/>
                    </a:schemeClr>
                  </a:solidFill>
                </a:rPr>
                <a:t>Robert S. Langer, Sc.D.</a:t>
              </a:r>
            </a:p>
            <a:p>
              <a:pPr algn="r"/>
              <a:r>
                <a:rPr lang="en-US" sz="1400" b="1">
                  <a:solidFill>
                    <a:schemeClr val="accent1">
                      <a:lumMod val="75000"/>
                    </a:schemeClr>
                  </a:solidFill>
                </a:rPr>
                <a:t>Shahin </a:t>
              </a:r>
              <a:r>
                <a:rPr lang="en-US" sz="1400" b="1" err="1">
                  <a:solidFill>
                    <a:schemeClr val="accent1">
                      <a:lumMod val="75000"/>
                    </a:schemeClr>
                  </a:solidFill>
                </a:rPr>
                <a:t>Rafii</a:t>
              </a:r>
              <a:r>
                <a:rPr lang="en-US" sz="1400" b="1">
                  <a:solidFill>
                    <a:schemeClr val="accent1">
                      <a:lumMod val="75000"/>
                    </a:schemeClr>
                  </a:solidFill>
                </a:rPr>
                <a:t>, M.D.</a:t>
              </a:r>
            </a:p>
            <a:p>
              <a:pPr algn="r"/>
              <a:r>
                <a:rPr lang="en-US" sz="1400" b="1">
                  <a:solidFill>
                    <a:schemeClr val="accent1">
                      <a:lumMod val="75000"/>
                    </a:schemeClr>
                  </a:solidFill>
                </a:rPr>
                <a:t>Yen-Michael Hsu, M.D., Ph.D..</a:t>
              </a:r>
            </a:p>
            <a:p>
              <a:pPr algn="r"/>
              <a:r>
                <a:rPr lang="en-US" sz="1400" b="1" err="1">
                  <a:solidFill>
                    <a:schemeClr val="accent1">
                      <a:lumMod val="75000"/>
                    </a:schemeClr>
                  </a:solidFill>
                </a:rPr>
                <a:t>Peihua</a:t>
              </a:r>
              <a:r>
                <a:rPr lang="en-US" sz="1400" b="1">
                  <a:solidFill>
                    <a:schemeClr val="accent1">
                      <a:lumMod val="75000"/>
                    </a:schemeClr>
                  </a:solidFill>
                </a:rPr>
                <a:t> Peggy Lu, M.D</a:t>
              </a:r>
            </a:p>
            <a:p>
              <a:pPr algn="r"/>
              <a:r>
                <a:rPr lang="en-US" sz="1400" b="1" err="1">
                  <a:solidFill>
                    <a:schemeClr val="accent1">
                      <a:lumMod val="75000"/>
                    </a:schemeClr>
                  </a:solidFill>
                </a:rPr>
                <a:t>Dongfang</a:t>
              </a:r>
              <a:r>
                <a:rPr lang="en-US" sz="1400" b="1">
                  <a:solidFill>
                    <a:schemeClr val="accent1">
                      <a:lumMod val="75000"/>
                    </a:schemeClr>
                  </a:solidFill>
                </a:rPr>
                <a:t> Liu, Ph.D.</a:t>
              </a:r>
            </a:p>
            <a:p>
              <a:pPr algn="r"/>
              <a:r>
                <a:rPr lang="en-US" sz="1400" b="1">
                  <a:solidFill>
                    <a:schemeClr val="accent1">
                      <a:lumMod val="75000"/>
                    </a:schemeClr>
                  </a:solidFill>
                </a:rPr>
                <a:t>Uwe B. </a:t>
              </a:r>
              <a:r>
                <a:rPr lang="en-US" sz="1400" b="1" err="1">
                  <a:solidFill>
                    <a:schemeClr val="accent1">
                      <a:lumMod val="75000"/>
                    </a:schemeClr>
                  </a:solidFill>
                </a:rPr>
                <a:t>Sletyr</a:t>
              </a:r>
              <a:r>
                <a:rPr lang="en-US" sz="1400" b="1">
                  <a:solidFill>
                    <a:schemeClr val="accent1">
                      <a:lumMod val="75000"/>
                    </a:schemeClr>
                  </a:solidFill>
                </a:rPr>
                <a:t>, Ph.D.</a:t>
              </a:r>
            </a:p>
          </p:txBody>
        </p:sp>
        <p:sp>
          <p:nvSpPr>
            <p:cNvPr id="37" name="TextBox 36">
              <a:extLst>
                <a:ext uri="{FF2B5EF4-FFF2-40B4-BE49-F238E27FC236}">
                  <a16:creationId xmlns:a16="http://schemas.microsoft.com/office/drawing/2014/main" id="{A5FE28CD-03D4-4A3E-9D32-D15BE1D6BE8D}"/>
                </a:ext>
              </a:extLst>
            </p:cNvPr>
            <p:cNvSpPr txBox="1"/>
            <p:nvPr/>
          </p:nvSpPr>
          <p:spPr>
            <a:xfrm>
              <a:off x="2824188" y="3723904"/>
              <a:ext cx="4344462" cy="1553887"/>
            </a:xfrm>
            <a:prstGeom prst="rect">
              <a:avLst/>
            </a:prstGeom>
            <a:noFill/>
          </p:spPr>
          <p:txBody>
            <a:bodyPr wrap="none" rtlCol="0">
              <a:spAutoFit/>
            </a:bodyPr>
            <a:lstStyle/>
            <a:p>
              <a:pPr>
                <a:lnSpc>
                  <a:spcPct val="114000"/>
                </a:lnSpc>
              </a:pPr>
              <a:r>
                <a:rPr lang="en-US" sz="1200"/>
                <a:t>-- M</a:t>
              </a:r>
              <a:r>
                <a:rPr lang="en-US" altLang="zh-CN" sz="1200"/>
                <a:t>a</a:t>
              </a:r>
              <a:r>
                <a:rPr lang="en-US" sz="1200"/>
                <a:t>ssachusetts Institute of Technology; David H. Koch Institute Professor</a:t>
              </a:r>
            </a:p>
            <a:p>
              <a:pPr>
                <a:lnSpc>
                  <a:spcPct val="114000"/>
                </a:lnSpc>
              </a:pPr>
              <a:r>
                <a:rPr lang="en-US" sz="1200"/>
                <a:t>-- Weill Cornell Medicine; Director of </a:t>
              </a:r>
              <a:r>
                <a:rPr lang="en-US" sz="1200" err="1"/>
                <a:t>Ansary</a:t>
              </a:r>
              <a:r>
                <a:rPr lang="en-US" sz="1200"/>
                <a:t> Stem Cell Institute, HHMI</a:t>
              </a:r>
            </a:p>
            <a:p>
              <a:pPr>
                <a:lnSpc>
                  <a:spcPct val="114000"/>
                </a:lnSpc>
              </a:pPr>
              <a:r>
                <a:rPr lang="en-US" sz="1200"/>
                <a:t>-- University of Pittsburgh Medical Center, Chief of Cellular Therapy</a:t>
              </a:r>
            </a:p>
            <a:p>
              <a:pPr>
                <a:lnSpc>
                  <a:spcPct val="114000"/>
                </a:lnSpc>
              </a:pPr>
              <a:r>
                <a:rPr lang="en-US" sz="1200"/>
                <a:t>-- Executive President, Lu </a:t>
              </a:r>
              <a:r>
                <a:rPr lang="en-US" sz="1200" err="1"/>
                <a:t>Daopei</a:t>
              </a:r>
              <a:r>
                <a:rPr lang="en-US" sz="1200"/>
                <a:t> Hospital</a:t>
              </a:r>
            </a:p>
            <a:p>
              <a:pPr>
                <a:lnSpc>
                  <a:spcPct val="114000"/>
                </a:lnSpc>
              </a:pPr>
              <a:r>
                <a:rPr lang="en-US" sz="1200"/>
                <a:t>-- Rutgers New Jersey Medical School; Director of Immunoassay Program</a:t>
              </a:r>
            </a:p>
            <a:p>
              <a:pPr>
                <a:lnSpc>
                  <a:spcPct val="114000"/>
                </a:lnSpc>
              </a:pPr>
              <a:r>
                <a:rPr lang="en-US" sz="1200"/>
                <a:t>-- Professor Emeritus, University of Natural Resources and Life Sciences</a:t>
              </a:r>
            </a:p>
            <a:p>
              <a:pPr marL="177800" indent="-85725">
                <a:lnSpc>
                  <a:spcPct val="114000"/>
                </a:lnSpc>
              </a:pPr>
              <a:r>
                <a:rPr lang="en-US" sz="1200"/>
                <a:t> Full Member, Austrian Academy of Sciences</a:t>
              </a:r>
            </a:p>
          </p:txBody>
        </p:sp>
      </p:grpSp>
      <p:sp>
        <p:nvSpPr>
          <p:cNvPr id="38" name="Rectangle 37">
            <a:extLst>
              <a:ext uri="{FF2B5EF4-FFF2-40B4-BE49-F238E27FC236}">
                <a16:creationId xmlns:a16="http://schemas.microsoft.com/office/drawing/2014/main" id="{2171A1F6-76C9-483B-BE5F-13C1F8925D8B}"/>
              </a:ext>
            </a:extLst>
          </p:cNvPr>
          <p:cNvSpPr/>
          <p:nvPr/>
        </p:nvSpPr>
        <p:spPr>
          <a:xfrm>
            <a:off x="4387803" y="1079894"/>
            <a:ext cx="7597463" cy="333074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2194D57-8BEF-4A0A-AF19-BC9E2F445CFC}"/>
              </a:ext>
            </a:extLst>
          </p:cNvPr>
          <p:cNvSpPr txBox="1"/>
          <p:nvPr/>
        </p:nvSpPr>
        <p:spPr>
          <a:xfrm>
            <a:off x="4473324" y="1154664"/>
            <a:ext cx="4027089" cy="3131627"/>
          </a:xfrm>
          <a:prstGeom prst="rect">
            <a:avLst/>
          </a:prstGeom>
          <a:solidFill>
            <a:schemeClr val="accent5">
              <a:lumMod val="20000"/>
              <a:lumOff val="80000"/>
            </a:schemeClr>
          </a:solidFill>
        </p:spPr>
        <p:txBody>
          <a:bodyPr wrap="square" rtlCol="0">
            <a:spAutoFit/>
          </a:bodyPr>
          <a:lstStyle/>
          <a:p>
            <a:pPr algn="ctr"/>
            <a:r>
              <a:rPr lang="en-US" sz="1400" b="1"/>
              <a:t>David Jin, M.D., Ph.D.</a:t>
            </a:r>
          </a:p>
          <a:p>
            <a:pPr algn="ctr"/>
            <a:r>
              <a:rPr lang="en-US" sz="1100" i="1"/>
              <a:t>CEO, President, Co-founder, </a:t>
            </a:r>
            <a:r>
              <a:rPr lang="en-US" sz="1100" i="1" err="1"/>
              <a:t>BoD</a:t>
            </a:r>
            <a:endParaRPr lang="en-US" sz="1100" i="1"/>
          </a:p>
          <a:p>
            <a:pPr algn="ctr"/>
            <a:r>
              <a:rPr lang="en-US" sz="1100" i="1"/>
              <a:t>U.S. Licensed Physician; Former Medical Resident, Fellow and Faculty Member at Weill Cornell Medicine and New York-Presbyterian Hospital; Senior Clinician-Scientist at </a:t>
            </a:r>
            <a:r>
              <a:rPr lang="en-US" sz="1100" i="1" err="1"/>
              <a:t>Ansary</a:t>
            </a:r>
            <a:r>
              <a:rPr lang="en-US" sz="1100" i="1"/>
              <a:t> Stem Cell Institute; Former CMO of </a:t>
            </a:r>
            <a:r>
              <a:rPr lang="en-US" sz="1100" i="1" err="1"/>
              <a:t>BioTime</a:t>
            </a:r>
            <a:r>
              <a:rPr lang="en-US" sz="1100" i="1"/>
              <a:t> Inc. and </a:t>
            </a:r>
            <a:r>
              <a:rPr lang="en-US" sz="1100" i="1" err="1"/>
              <a:t>OncoCyte</a:t>
            </a:r>
            <a:r>
              <a:rPr lang="en-US" sz="1100" i="1"/>
              <a:t> Corporation</a:t>
            </a:r>
          </a:p>
          <a:p>
            <a:pPr algn="ctr"/>
            <a:endParaRPr lang="en-US" sz="1050" i="1"/>
          </a:p>
          <a:p>
            <a:pPr algn="ctr"/>
            <a:r>
              <a:rPr lang="en-US" sz="1400" b="1"/>
              <a:t>Meng Li</a:t>
            </a:r>
          </a:p>
          <a:p>
            <a:pPr algn="ctr"/>
            <a:r>
              <a:rPr lang="en-US" sz="1100" i="1"/>
              <a:t>COO</a:t>
            </a:r>
          </a:p>
          <a:p>
            <a:pPr algn="ctr"/>
            <a:r>
              <a:rPr lang="en-US" sz="1100" i="1"/>
              <a:t>Former WPP Group’s company executive</a:t>
            </a:r>
          </a:p>
          <a:p>
            <a:pPr algn="ctr"/>
            <a:endParaRPr lang="en-US" sz="1050" i="1"/>
          </a:p>
          <a:p>
            <a:pPr algn="ctr"/>
            <a:r>
              <a:rPr lang="en-US" sz="1400" b="1"/>
              <a:t>Luisa Ingargiola, MHA</a:t>
            </a:r>
          </a:p>
          <a:p>
            <a:pPr algn="ctr"/>
            <a:r>
              <a:rPr lang="en-US" sz="1100" i="1"/>
              <a:t>CFO, Former CFO and </a:t>
            </a:r>
            <a:r>
              <a:rPr lang="en-US" sz="1100" i="1" err="1"/>
              <a:t>BoD</a:t>
            </a:r>
            <a:r>
              <a:rPr lang="en-US" sz="1100" i="1"/>
              <a:t> of several U.S. Public companies</a:t>
            </a:r>
          </a:p>
          <a:p>
            <a:pPr algn="ctr"/>
            <a:endParaRPr lang="en-US" sz="1050" i="1"/>
          </a:p>
          <a:p>
            <a:pPr algn="ctr"/>
            <a:r>
              <a:rPr lang="en-US" sz="1400" b="1"/>
              <a:t>Anna </a:t>
            </a:r>
            <a:r>
              <a:rPr lang="en-US" sz="1400" b="1" err="1"/>
              <a:t>Azvolinsky</a:t>
            </a:r>
            <a:r>
              <a:rPr lang="en-US" sz="1400" b="1"/>
              <a:t>, Ph.D.</a:t>
            </a:r>
          </a:p>
          <a:p>
            <a:pPr algn="ctr"/>
            <a:r>
              <a:rPr lang="en-US" sz="1100" i="1"/>
              <a:t>Head, Media and Communication</a:t>
            </a:r>
          </a:p>
          <a:p>
            <a:pPr algn="ctr"/>
            <a:endParaRPr lang="en-US" sz="1100" i="1"/>
          </a:p>
        </p:txBody>
      </p:sp>
      <p:sp>
        <p:nvSpPr>
          <p:cNvPr id="40" name="TextBox 39">
            <a:extLst>
              <a:ext uri="{FF2B5EF4-FFF2-40B4-BE49-F238E27FC236}">
                <a16:creationId xmlns:a16="http://schemas.microsoft.com/office/drawing/2014/main" id="{5317F98B-5328-412D-9FCF-234929A9A5B4}"/>
              </a:ext>
            </a:extLst>
          </p:cNvPr>
          <p:cNvSpPr txBox="1"/>
          <p:nvPr/>
        </p:nvSpPr>
        <p:spPr>
          <a:xfrm>
            <a:off x="8645748" y="1919881"/>
            <a:ext cx="3267158" cy="2354491"/>
          </a:xfrm>
          <a:prstGeom prst="rect">
            <a:avLst/>
          </a:prstGeom>
          <a:solidFill>
            <a:schemeClr val="bg1">
              <a:lumMod val="95000"/>
            </a:schemeClr>
          </a:solidFill>
        </p:spPr>
        <p:txBody>
          <a:bodyPr wrap="square" rtlCol="0">
            <a:spAutoFit/>
          </a:bodyPr>
          <a:lstStyle/>
          <a:p>
            <a:pPr algn="ctr"/>
            <a:r>
              <a:rPr lang="en-US" sz="1600" b="1" u="sng"/>
              <a:t>Team of Our Subsidiaries</a:t>
            </a:r>
          </a:p>
          <a:p>
            <a:pPr algn="ctr"/>
            <a:endParaRPr lang="en-US" sz="800" b="1">
              <a:solidFill>
                <a:schemeClr val="accent1">
                  <a:lumMod val="75000"/>
                </a:schemeClr>
              </a:solidFill>
            </a:endParaRPr>
          </a:p>
          <a:p>
            <a:pPr algn="ctr"/>
            <a:r>
              <a:rPr lang="en-US" sz="1400" b="1"/>
              <a:t>David Jin, M.D., Ph.D.</a:t>
            </a:r>
          </a:p>
          <a:p>
            <a:pPr algn="ctr"/>
            <a:r>
              <a:rPr lang="en-US" sz="1100" i="1"/>
              <a:t>CEO, </a:t>
            </a:r>
            <a:r>
              <a:rPr lang="en-US" sz="1100" i="1" err="1"/>
              <a:t>Avactis</a:t>
            </a:r>
            <a:r>
              <a:rPr lang="en-US" sz="1100" i="1"/>
              <a:t> (JV with </a:t>
            </a:r>
            <a:r>
              <a:rPr lang="en-US" sz="1100" i="1" err="1"/>
              <a:t>Arbele</a:t>
            </a:r>
            <a:r>
              <a:rPr lang="en-US" sz="1100" i="1"/>
              <a:t>)</a:t>
            </a:r>
          </a:p>
          <a:p>
            <a:pPr algn="ctr"/>
            <a:endParaRPr lang="en-US" sz="600"/>
          </a:p>
          <a:p>
            <a:pPr algn="ctr"/>
            <a:r>
              <a:rPr lang="en-US" sz="1400" b="1"/>
              <a:t>John </a:t>
            </a:r>
            <a:r>
              <a:rPr lang="en-US" sz="1400" b="1" err="1"/>
              <a:t>Luk</a:t>
            </a:r>
            <a:r>
              <a:rPr lang="en-US" sz="1400" b="1"/>
              <a:t>, M.D., D.Sc.</a:t>
            </a:r>
          </a:p>
          <a:p>
            <a:pPr algn="ctr"/>
            <a:r>
              <a:rPr lang="en-US" sz="1100" i="1"/>
              <a:t>President, </a:t>
            </a:r>
            <a:r>
              <a:rPr lang="en-US" sz="1100" i="1" err="1"/>
              <a:t>Avactis</a:t>
            </a:r>
            <a:r>
              <a:rPr lang="en-US" sz="1100" i="1"/>
              <a:t> </a:t>
            </a:r>
          </a:p>
          <a:p>
            <a:pPr algn="ctr"/>
            <a:endParaRPr lang="en-US" sz="600"/>
          </a:p>
          <a:p>
            <a:pPr algn="ctr"/>
            <a:r>
              <a:rPr lang="en-US" sz="1400" b="1"/>
              <a:t>Steven Sukel, J.D.</a:t>
            </a:r>
          </a:p>
          <a:p>
            <a:pPr algn="ctr"/>
            <a:r>
              <a:rPr lang="en-US" sz="1100" i="1"/>
              <a:t>Managing Director, Avalon RT9 Properties, LLC</a:t>
            </a:r>
          </a:p>
          <a:p>
            <a:pPr algn="ctr"/>
            <a:r>
              <a:rPr lang="en-US" sz="1400" b="1"/>
              <a:t>Lucy Lu</a:t>
            </a:r>
          </a:p>
          <a:p>
            <a:pPr algn="ctr"/>
            <a:r>
              <a:rPr lang="en-US" sz="1100" i="1"/>
              <a:t>President, Nanjing </a:t>
            </a:r>
            <a:r>
              <a:rPr lang="en-US" sz="1100" i="1" err="1"/>
              <a:t>Epicon</a:t>
            </a:r>
            <a:r>
              <a:rPr lang="en-US" sz="1100" i="1"/>
              <a:t> Biotech co., Ltd.</a:t>
            </a:r>
          </a:p>
          <a:p>
            <a:pPr algn="ctr"/>
            <a:endParaRPr lang="en-US" sz="1100" i="1"/>
          </a:p>
        </p:txBody>
      </p:sp>
      <p:sp>
        <p:nvSpPr>
          <p:cNvPr id="41" name="TextBox 40">
            <a:extLst>
              <a:ext uri="{FF2B5EF4-FFF2-40B4-BE49-F238E27FC236}">
                <a16:creationId xmlns:a16="http://schemas.microsoft.com/office/drawing/2014/main" id="{EDEB3DB8-719A-41B0-9511-EC00165CD1C6}"/>
              </a:ext>
            </a:extLst>
          </p:cNvPr>
          <p:cNvSpPr txBox="1"/>
          <p:nvPr/>
        </p:nvSpPr>
        <p:spPr>
          <a:xfrm>
            <a:off x="8645748" y="1174551"/>
            <a:ext cx="3267158" cy="677108"/>
          </a:xfrm>
          <a:prstGeom prst="rect">
            <a:avLst/>
          </a:prstGeom>
          <a:solidFill>
            <a:schemeClr val="accent4">
              <a:lumMod val="20000"/>
              <a:lumOff val="80000"/>
            </a:schemeClr>
          </a:solidFill>
        </p:spPr>
        <p:txBody>
          <a:bodyPr wrap="square" rtlCol="0">
            <a:spAutoFit/>
          </a:bodyPr>
          <a:lstStyle/>
          <a:p>
            <a:pPr algn="ctr"/>
            <a:r>
              <a:rPr lang="en-US" sz="1600" b="1"/>
              <a:t>Professor </a:t>
            </a:r>
            <a:r>
              <a:rPr lang="en-US" sz="1600" b="1" err="1"/>
              <a:t>Daopei</a:t>
            </a:r>
            <a:r>
              <a:rPr lang="en-US" sz="1600" b="1"/>
              <a:t> Lu, M.D.</a:t>
            </a:r>
          </a:p>
          <a:p>
            <a:pPr algn="ctr"/>
            <a:r>
              <a:rPr lang="en-US" sz="1400" i="1"/>
              <a:t>Scientific Founder</a:t>
            </a:r>
          </a:p>
          <a:p>
            <a:pPr algn="ctr"/>
            <a:endParaRPr lang="en-US" sz="700" i="1"/>
          </a:p>
        </p:txBody>
      </p:sp>
      <p:sp>
        <p:nvSpPr>
          <p:cNvPr id="42" name="Title 1">
            <a:extLst>
              <a:ext uri="{FF2B5EF4-FFF2-40B4-BE49-F238E27FC236}">
                <a16:creationId xmlns:a16="http://schemas.microsoft.com/office/drawing/2014/main" id="{33C0F1E2-9404-4C36-B684-8E46575C1A9E}"/>
              </a:ext>
            </a:extLst>
          </p:cNvPr>
          <p:cNvSpPr txBox="1">
            <a:spLocks/>
          </p:cNvSpPr>
          <p:nvPr/>
        </p:nvSpPr>
        <p:spPr>
          <a:xfrm>
            <a:off x="4617441" y="4565542"/>
            <a:ext cx="2940552" cy="261985"/>
          </a:xfrm>
          <a:prstGeom prst="rect">
            <a:avLst/>
          </a:prstGeom>
          <a:solidFill>
            <a:schemeClr val="tx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4">
                    <a:lumMod val="20000"/>
                    <a:lumOff val="80000"/>
                  </a:schemeClr>
                </a:solidFill>
                <a:latin typeface="Helvetica" panose="020B0604020202020204" pitchFamily="2" charset="0"/>
                <a:ea typeface="+mj-ea"/>
                <a:cs typeface="+mj-cs"/>
              </a:defRPr>
            </a:lvl1pPr>
          </a:lstStyle>
          <a:p>
            <a:pPr algn="ctr"/>
            <a:r>
              <a:rPr lang="en-US" sz="1500">
                <a:solidFill>
                  <a:schemeClr val="bg1"/>
                </a:solidFill>
                <a:latin typeface="Segoe UI Light" panose="020B0502040204020203" pitchFamily="34" charset="0"/>
                <a:ea typeface="Helvetica Neue" charset="0"/>
                <a:cs typeface="Segoe UI Light" panose="020B0502040204020203" pitchFamily="34" charset="0"/>
              </a:rPr>
              <a:t>Scientific &amp; Clinical Advisory Board</a:t>
            </a:r>
            <a:endParaRPr lang="en-US" sz="1500">
              <a:solidFill>
                <a:schemeClr val="bg1"/>
              </a:solidFill>
              <a:latin typeface="Segoe UI Light" panose="020B0502040204020203" pitchFamily="34" charset="0"/>
              <a:cs typeface="Segoe UI Light" panose="020B0502040204020203" pitchFamily="34" charset="0"/>
            </a:endParaRPr>
          </a:p>
        </p:txBody>
      </p:sp>
      <p:sp>
        <p:nvSpPr>
          <p:cNvPr id="43" name="Title 1">
            <a:extLst>
              <a:ext uri="{FF2B5EF4-FFF2-40B4-BE49-F238E27FC236}">
                <a16:creationId xmlns:a16="http://schemas.microsoft.com/office/drawing/2014/main" id="{9F63F750-2EA0-485F-9571-21B9DCF653A8}"/>
              </a:ext>
            </a:extLst>
          </p:cNvPr>
          <p:cNvSpPr txBox="1">
            <a:spLocks/>
          </p:cNvSpPr>
          <p:nvPr/>
        </p:nvSpPr>
        <p:spPr>
          <a:xfrm>
            <a:off x="4617441" y="830286"/>
            <a:ext cx="2940552" cy="261985"/>
          </a:xfrm>
          <a:prstGeom prst="rect">
            <a:avLst/>
          </a:prstGeom>
          <a:solidFill>
            <a:schemeClr val="tx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4">
                    <a:lumMod val="20000"/>
                    <a:lumOff val="80000"/>
                  </a:schemeClr>
                </a:solidFill>
                <a:latin typeface="Helvetica" panose="020B0604020202020204" pitchFamily="2" charset="0"/>
                <a:ea typeface="+mj-ea"/>
                <a:cs typeface="+mj-cs"/>
              </a:defRPr>
            </a:lvl1pPr>
          </a:lstStyle>
          <a:p>
            <a:pPr algn="ctr"/>
            <a:r>
              <a:rPr lang="en-US" sz="1500">
                <a:solidFill>
                  <a:schemeClr val="bg1"/>
                </a:solidFill>
                <a:latin typeface="Segoe UI Light" panose="020B0502040204020203" pitchFamily="34" charset="0"/>
                <a:ea typeface="Helvetica Neue" charset="0"/>
                <a:cs typeface="Segoe UI Light" panose="020B0502040204020203" pitchFamily="34" charset="0"/>
              </a:rPr>
              <a:t>Senior Management Team</a:t>
            </a:r>
            <a:endParaRPr lang="en-US" sz="1500">
              <a:solidFill>
                <a:schemeClr val="bg1"/>
              </a:solidFill>
              <a:latin typeface="Segoe UI Light" panose="020B0502040204020203" pitchFamily="34" charset="0"/>
              <a:cs typeface="Segoe UI Light" panose="020B0502040204020203" pitchFamily="34" charset="0"/>
            </a:endParaRPr>
          </a:p>
        </p:txBody>
      </p:sp>
      <p:sp>
        <p:nvSpPr>
          <p:cNvPr id="44" name="Rectangle 43">
            <a:extLst>
              <a:ext uri="{FF2B5EF4-FFF2-40B4-BE49-F238E27FC236}">
                <a16:creationId xmlns:a16="http://schemas.microsoft.com/office/drawing/2014/main" id="{6D73DCEF-BD1A-4C40-9E72-5B0E2E5B26C5}"/>
              </a:ext>
            </a:extLst>
          </p:cNvPr>
          <p:cNvSpPr/>
          <p:nvPr/>
        </p:nvSpPr>
        <p:spPr>
          <a:xfrm>
            <a:off x="336124" y="1079894"/>
            <a:ext cx="3915134" cy="5479890"/>
          </a:xfrm>
          <a:prstGeom prst="rect">
            <a:avLst/>
          </a:prstGeom>
          <a:solidFill>
            <a:schemeClr val="accent1">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F6FB5131-3B6A-4186-BEF8-144D47765D9A}"/>
              </a:ext>
            </a:extLst>
          </p:cNvPr>
          <p:cNvSpPr txBox="1">
            <a:spLocks/>
          </p:cNvSpPr>
          <p:nvPr/>
        </p:nvSpPr>
        <p:spPr>
          <a:xfrm>
            <a:off x="539697" y="865573"/>
            <a:ext cx="2508509" cy="246589"/>
          </a:xfrm>
          <a:prstGeom prst="rect">
            <a:avLst/>
          </a:prstGeom>
          <a:solidFill>
            <a:schemeClr val="tx2"/>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4">
                    <a:lumMod val="20000"/>
                    <a:lumOff val="80000"/>
                  </a:schemeClr>
                </a:solidFill>
                <a:latin typeface="Helvetica" panose="020B0604020202020204" pitchFamily="2" charset="0"/>
                <a:ea typeface="+mj-ea"/>
                <a:cs typeface="+mj-cs"/>
              </a:defRPr>
            </a:lvl1pPr>
          </a:lstStyle>
          <a:p>
            <a:pPr algn="ctr"/>
            <a:r>
              <a:rPr lang="en-US" sz="1500" dirty="0">
                <a:solidFill>
                  <a:schemeClr val="bg1"/>
                </a:solidFill>
                <a:latin typeface="Segoe UI Light" panose="020B0502040204020203" pitchFamily="34" charset="0"/>
                <a:ea typeface="Helvetica Neue" charset="0"/>
                <a:cs typeface="Segoe UI Light" panose="020B0502040204020203" pitchFamily="34" charset="0"/>
              </a:rPr>
              <a:t>Board of Directors</a:t>
            </a:r>
            <a:endParaRPr lang="en-US" sz="1500" dirty="0">
              <a:solidFill>
                <a:schemeClr val="bg1"/>
              </a:solidFill>
              <a:latin typeface="Segoe UI Light" panose="020B0502040204020203" pitchFamily="34" charset="0"/>
              <a:cs typeface="Segoe UI Light" panose="020B0502040204020203" pitchFamily="34" charset="0"/>
            </a:endParaRPr>
          </a:p>
        </p:txBody>
      </p:sp>
      <p:sp>
        <p:nvSpPr>
          <p:cNvPr id="46" name="TextBox 45">
            <a:extLst>
              <a:ext uri="{FF2B5EF4-FFF2-40B4-BE49-F238E27FC236}">
                <a16:creationId xmlns:a16="http://schemas.microsoft.com/office/drawing/2014/main" id="{D87C5998-3923-428E-AD6D-D921ED9CEA56}"/>
              </a:ext>
            </a:extLst>
          </p:cNvPr>
          <p:cNvSpPr txBox="1"/>
          <p:nvPr/>
        </p:nvSpPr>
        <p:spPr>
          <a:xfrm>
            <a:off x="308717" y="1313467"/>
            <a:ext cx="3745951" cy="4955203"/>
          </a:xfrm>
          <a:prstGeom prst="rect">
            <a:avLst/>
          </a:prstGeom>
          <a:noFill/>
        </p:spPr>
        <p:txBody>
          <a:bodyPr wrap="square" rtlCol="0">
            <a:spAutoFit/>
          </a:bodyPr>
          <a:lstStyle/>
          <a:p>
            <a:pPr algn="r"/>
            <a:r>
              <a:rPr lang="en-US" sz="1400" b="1" dirty="0"/>
              <a:t>Daniel Lu</a:t>
            </a:r>
          </a:p>
          <a:p>
            <a:pPr algn="r"/>
            <a:r>
              <a:rPr lang="en-US" sz="1200" i="1" dirty="0"/>
              <a:t>Chairman of the Board</a:t>
            </a:r>
          </a:p>
          <a:p>
            <a:pPr algn="r"/>
            <a:endParaRPr lang="en-US" sz="500" i="1" dirty="0"/>
          </a:p>
          <a:p>
            <a:pPr algn="r"/>
            <a:r>
              <a:rPr lang="en-US" sz="1400" b="1" dirty="0"/>
              <a:t>Congressman Billy Tauzin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Director; Former U.S. Congressman;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Former President of PhRMA</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500" i="1" dirty="0">
              <a:solidFill>
                <a:prstClr val="black"/>
              </a:solidFill>
              <a:latin typeface="Calibri" panose="020F0502020204030204"/>
            </a:endParaRPr>
          </a:p>
          <a:p>
            <a:pPr algn="r">
              <a:defRPr/>
            </a:pPr>
            <a:r>
              <a:rPr lang="en-US" sz="1400" b="1" dirty="0"/>
              <a:t>David Jin, M.D., Ph.D.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Director, CEO, President</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500" b="1" dirty="0">
              <a:solidFill>
                <a:prstClr val="black"/>
              </a:solidFill>
              <a:latin typeface="Calibri" panose="020F0502020204030204"/>
            </a:endParaRPr>
          </a:p>
          <a:p>
            <a:pPr marR="0" lvl="0" indent="0" algn="r" fontAlgn="auto">
              <a:lnSpc>
                <a:spcPct val="100000"/>
              </a:lnSpc>
              <a:spcBef>
                <a:spcPts val="0"/>
              </a:spcBef>
              <a:spcAft>
                <a:spcPts val="0"/>
              </a:spcAft>
              <a:buClrTx/>
              <a:buSzTx/>
              <a:buFontTx/>
              <a:buNone/>
              <a:tabLst/>
              <a:defRPr/>
            </a:pPr>
            <a:r>
              <a:rPr lang="en-US" sz="1400" b="1" dirty="0" err="1"/>
              <a:t>Tevi</a:t>
            </a:r>
            <a:r>
              <a:rPr lang="en-US" sz="1400" b="1" dirty="0"/>
              <a:t> Troy, Ph.D.</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Director; Chairman of Nomination/Governance Committees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Former Deputy Director of U.S. Human Health Services</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500" i="1" dirty="0">
              <a:solidFill>
                <a:prstClr val="black"/>
              </a:solidFill>
              <a:latin typeface="Calibri" panose="020F0502020204030204"/>
            </a:endParaRPr>
          </a:p>
          <a:p>
            <a:pPr algn="r">
              <a:defRPr/>
            </a:pPr>
            <a:r>
              <a:rPr lang="en-US" sz="1400" b="1" dirty="0" err="1"/>
              <a:t>Yancen</a:t>
            </a:r>
            <a:r>
              <a:rPr lang="en-US" sz="1400" b="1" dirty="0"/>
              <a:t> Lu</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Director, Chairman of Compensation Committee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Founder and Managing Director, Pagoda Tree Group</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500" i="1" dirty="0">
              <a:solidFill>
                <a:prstClr val="black"/>
              </a:solidFill>
              <a:latin typeface="Calibri" panose="020F0502020204030204"/>
            </a:endParaRPr>
          </a:p>
          <a:p>
            <a:pPr marR="0" lvl="0" indent="0" algn="r" fontAlgn="auto">
              <a:lnSpc>
                <a:spcPct val="100000"/>
              </a:lnSpc>
              <a:spcBef>
                <a:spcPts val="0"/>
              </a:spcBef>
              <a:spcAft>
                <a:spcPts val="0"/>
              </a:spcAft>
              <a:buClrTx/>
              <a:buSzTx/>
              <a:buFontTx/>
              <a:buNone/>
              <a:tabLst/>
              <a:defRPr/>
            </a:pPr>
            <a:r>
              <a:rPr lang="en-US" sz="1400" b="1" dirty="0">
                <a:solidFill>
                  <a:prstClr val="black"/>
                </a:solidFill>
                <a:latin typeface="Calibri" panose="020F0502020204030204"/>
              </a:rPr>
              <a:t>Steven Sanders, J.D.</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Director, Co-Chari of Compensation Committee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Founder of </a:t>
            </a:r>
            <a:r>
              <a:rPr lang="en-US" sz="1200" i="1" dirty="0" err="1">
                <a:solidFill>
                  <a:prstClr val="black"/>
                </a:solidFill>
                <a:latin typeface="Calibri" panose="020F0502020204030204"/>
              </a:rPr>
              <a:t>Ortoli</a:t>
            </a:r>
            <a:r>
              <a:rPr lang="en-US" sz="1200" i="1" dirty="0">
                <a:solidFill>
                  <a:prstClr val="black"/>
                </a:solidFill>
                <a:latin typeface="Calibri" panose="020F0502020204030204"/>
              </a:rPr>
              <a:t> </a:t>
            </a:r>
            <a:r>
              <a:rPr lang="en-US" sz="1200" i="1" dirty="0" err="1">
                <a:solidFill>
                  <a:prstClr val="black"/>
                </a:solidFill>
                <a:latin typeface="Calibri" panose="020F0502020204030204"/>
              </a:rPr>
              <a:t>Rosenstadt</a:t>
            </a:r>
            <a:r>
              <a:rPr lang="en-US" sz="1200" i="1" dirty="0">
                <a:solidFill>
                  <a:prstClr val="black"/>
                </a:solidFill>
                <a:latin typeface="Calibri" panose="020F0502020204030204"/>
              </a:rPr>
              <a:t> Law Firm, NYC</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500" i="1" dirty="0">
              <a:solidFill>
                <a:prstClr val="black"/>
              </a:solidFill>
              <a:latin typeface="Calibri" panose="020F0502020204030204"/>
            </a:endParaRPr>
          </a:p>
          <a:p>
            <a:pPr marR="0" lvl="0" indent="0" algn="r" fontAlgn="auto">
              <a:lnSpc>
                <a:spcPct val="100000"/>
              </a:lnSpc>
              <a:spcBef>
                <a:spcPts val="0"/>
              </a:spcBef>
              <a:spcAft>
                <a:spcPts val="0"/>
              </a:spcAft>
              <a:buClrTx/>
              <a:buSzTx/>
              <a:buFontTx/>
              <a:buNone/>
              <a:tabLst/>
              <a:defRPr/>
            </a:pPr>
            <a:r>
              <a:rPr lang="en-US" sz="1400" b="1" dirty="0"/>
              <a:t>William Stilley</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Director, Chairman of Audit Committee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CEO, </a:t>
            </a:r>
            <a:r>
              <a:rPr lang="en-US" sz="1200" i="1" dirty="0" err="1">
                <a:solidFill>
                  <a:prstClr val="black"/>
                </a:solidFill>
                <a:latin typeface="Calibri" panose="020F0502020204030204"/>
              </a:rPr>
              <a:t>Adial</a:t>
            </a:r>
            <a:r>
              <a:rPr lang="en-US" sz="1200" i="1" dirty="0">
                <a:solidFill>
                  <a:prstClr val="black"/>
                </a:solidFill>
                <a:latin typeface="Calibri" panose="020F0502020204030204"/>
              </a:rPr>
              <a:t> Pharmaceuticals (</a:t>
            </a:r>
            <a:r>
              <a:rPr lang="en-US" sz="1200" i="1" dirty="0" err="1">
                <a:solidFill>
                  <a:prstClr val="black"/>
                </a:solidFill>
                <a:latin typeface="Calibri" panose="020F0502020204030204"/>
              </a:rPr>
              <a:t>Nasdaq:ADIL</a:t>
            </a:r>
            <a:r>
              <a:rPr lang="en-US" sz="1200" i="1" dirty="0">
                <a:solidFill>
                  <a:prstClr val="black"/>
                </a:solidFill>
                <a:latin typeface="Calibri" panose="020F0502020204030204"/>
              </a:rPr>
              <a:t>)</a:t>
            </a:r>
          </a:p>
          <a:p>
            <a:pPr marR="0" lvl="0" indent="0" algn="r" fontAlgn="auto">
              <a:lnSpc>
                <a:spcPct val="100000"/>
              </a:lnSpc>
              <a:spcBef>
                <a:spcPts val="0"/>
              </a:spcBef>
              <a:spcAft>
                <a:spcPts val="0"/>
              </a:spcAft>
              <a:buClrTx/>
              <a:buSzTx/>
              <a:buFontTx/>
              <a:buNone/>
              <a:tabLst/>
              <a:defRPr/>
            </a:pPr>
            <a:endParaRPr lang="en-US" sz="600" b="1" dirty="0"/>
          </a:p>
          <a:p>
            <a:pPr marR="0" lvl="0" indent="0" algn="r" fontAlgn="auto">
              <a:lnSpc>
                <a:spcPct val="100000"/>
              </a:lnSpc>
              <a:spcBef>
                <a:spcPts val="0"/>
              </a:spcBef>
              <a:spcAft>
                <a:spcPts val="0"/>
              </a:spcAft>
              <a:buClrTx/>
              <a:buSzTx/>
              <a:buFontTx/>
              <a:buNone/>
              <a:tabLst/>
              <a:defRPr/>
            </a:pPr>
            <a:r>
              <a:rPr lang="en-US" sz="1400" b="1" dirty="0"/>
              <a:t>Yue Charles Li</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panose="020F0502020204030204"/>
              </a:rPr>
              <a:t>Director, M&amp;A Taskforce</a:t>
            </a:r>
            <a:endParaRPr lang="en-US" sz="2000" dirty="0"/>
          </a:p>
        </p:txBody>
      </p:sp>
      <p:sp>
        <p:nvSpPr>
          <p:cNvPr id="47" name="TextBox 46">
            <a:extLst>
              <a:ext uri="{FF2B5EF4-FFF2-40B4-BE49-F238E27FC236}">
                <a16:creationId xmlns:a16="http://schemas.microsoft.com/office/drawing/2014/main" id="{D54F63FE-08B6-40A6-AA81-960486FBC9EA}"/>
              </a:ext>
            </a:extLst>
          </p:cNvPr>
          <p:cNvSpPr txBox="1"/>
          <p:nvPr/>
        </p:nvSpPr>
        <p:spPr>
          <a:xfrm>
            <a:off x="4473323" y="2262134"/>
            <a:ext cx="4027089" cy="815608"/>
          </a:xfrm>
          <a:prstGeom prst="rect">
            <a:avLst/>
          </a:prstGeom>
          <a:solidFill>
            <a:schemeClr val="accent5">
              <a:lumMod val="20000"/>
              <a:lumOff val="80000"/>
            </a:schemeClr>
          </a:solidFill>
        </p:spPr>
        <p:txBody>
          <a:bodyPr wrap="square" rtlCol="0">
            <a:spAutoFit/>
          </a:bodyPr>
          <a:lstStyle/>
          <a:p>
            <a:pPr algn="ctr"/>
            <a:r>
              <a:rPr lang="en-US" sz="1400" b="1"/>
              <a:t>Meng Li</a:t>
            </a:r>
          </a:p>
          <a:p>
            <a:pPr algn="ctr"/>
            <a:r>
              <a:rPr lang="en-US" sz="1100" i="1"/>
              <a:t>COO</a:t>
            </a:r>
          </a:p>
          <a:p>
            <a:pPr algn="ctr"/>
            <a:r>
              <a:rPr lang="en-US" sz="1100" i="1"/>
              <a:t>Former WPP Group’s company executive</a:t>
            </a:r>
          </a:p>
          <a:p>
            <a:pPr algn="ctr"/>
            <a:endParaRPr lang="en-US" sz="1100" i="1"/>
          </a:p>
        </p:txBody>
      </p:sp>
      <p:sp>
        <p:nvSpPr>
          <p:cNvPr id="48" name="TextBox 47">
            <a:extLst>
              <a:ext uri="{FF2B5EF4-FFF2-40B4-BE49-F238E27FC236}">
                <a16:creationId xmlns:a16="http://schemas.microsoft.com/office/drawing/2014/main" id="{9E28108B-C5FB-4A27-8874-F4FE5FA2AAA7}"/>
              </a:ext>
            </a:extLst>
          </p:cNvPr>
          <p:cNvSpPr txBox="1"/>
          <p:nvPr/>
        </p:nvSpPr>
        <p:spPr>
          <a:xfrm>
            <a:off x="4479725" y="2844192"/>
            <a:ext cx="4027089" cy="1192634"/>
          </a:xfrm>
          <a:prstGeom prst="rect">
            <a:avLst/>
          </a:prstGeom>
          <a:solidFill>
            <a:schemeClr val="accent5">
              <a:lumMod val="20000"/>
              <a:lumOff val="80000"/>
            </a:schemeClr>
          </a:solidFill>
        </p:spPr>
        <p:txBody>
          <a:bodyPr wrap="square" rtlCol="0">
            <a:spAutoFit/>
          </a:bodyPr>
          <a:lstStyle/>
          <a:p>
            <a:pPr algn="ctr"/>
            <a:r>
              <a:rPr lang="en-US" sz="1400" b="1"/>
              <a:t>Luisa Ingargiola, MHA</a:t>
            </a:r>
          </a:p>
          <a:p>
            <a:pPr algn="ctr"/>
            <a:r>
              <a:rPr lang="en-US" sz="1100" i="1"/>
              <a:t>CFO, Former CFO and </a:t>
            </a:r>
            <a:r>
              <a:rPr lang="en-US" sz="1100" i="1" err="1"/>
              <a:t>BoD</a:t>
            </a:r>
            <a:r>
              <a:rPr lang="en-US" sz="1100" i="1"/>
              <a:t> of several U.S. Public companies</a:t>
            </a:r>
          </a:p>
          <a:p>
            <a:pPr algn="ctr"/>
            <a:endParaRPr lang="en-US" sz="1050" i="1"/>
          </a:p>
          <a:p>
            <a:pPr algn="ctr"/>
            <a:r>
              <a:rPr lang="en-US" sz="1400" b="1"/>
              <a:t>Anna </a:t>
            </a:r>
            <a:r>
              <a:rPr lang="en-US" sz="1400" b="1" err="1"/>
              <a:t>Azvolinsky</a:t>
            </a:r>
            <a:r>
              <a:rPr lang="en-US" sz="1400" b="1"/>
              <a:t>, Ph.D.</a:t>
            </a:r>
          </a:p>
          <a:p>
            <a:pPr algn="ctr"/>
            <a:r>
              <a:rPr lang="en-US" sz="1100" i="1"/>
              <a:t>Head, Media and Communication</a:t>
            </a:r>
          </a:p>
          <a:p>
            <a:pPr algn="ctr"/>
            <a:endParaRPr lang="en-US" sz="1100" i="1"/>
          </a:p>
        </p:txBody>
      </p:sp>
      <p:sp>
        <p:nvSpPr>
          <p:cNvPr id="49" name="TextBox 48">
            <a:extLst>
              <a:ext uri="{FF2B5EF4-FFF2-40B4-BE49-F238E27FC236}">
                <a16:creationId xmlns:a16="http://schemas.microsoft.com/office/drawing/2014/main" id="{60C660BF-E5DB-4338-ADB3-5880EE972C5A}"/>
              </a:ext>
            </a:extLst>
          </p:cNvPr>
          <p:cNvSpPr txBox="1"/>
          <p:nvPr/>
        </p:nvSpPr>
        <p:spPr>
          <a:xfrm>
            <a:off x="4467567" y="3322670"/>
            <a:ext cx="4027089" cy="646331"/>
          </a:xfrm>
          <a:prstGeom prst="rect">
            <a:avLst/>
          </a:prstGeom>
          <a:solidFill>
            <a:schemeClr val="accent5">
              <a:lumMod val="20000"/>
              <a:lumOff val="80000"/>
            </a:schemeClr>
          </a:solidFill>
        </p:spPr>
        <p:txBody>
          <a:bodyPr wrap="square" rtlCol="0">
            <a:spAutoFit/>
          </a:bodyPr>
          <a:lstStyle/>
          <a:p>
            <a:pPr algn="ctr"/>
            <a:r>
              <a:rPr lang="en-US" sz="1400" b="1"/>
              <a:t>Anna </a:t>
            </a:r>
            <a:r>
              <a:rPr lang="en-US" sz="1400" b="1" err="1"/>
              <a:t>Azvolinsky</a:t>
            </a:r>
            <a:r>
              <a:rPr lang="en-US" sz="1400" b="1"/>
              <a:t>, Ph.D.</a:t>
            </a:r>
          </a:p>
          <a:p>
            <a:pPr algn="ctr"/>
            <a:r>
              <a:rPr lang="en-US" sz="1100" i="1"/>
              <a:t>Head, Media and Communication</a:t>
            </a:r>
          </a:p>
          <a:p>
            <a:pPr algn="ctr"/>
            <a:endParaRPr lang="en-US" sz="1100" i="1"/>
          </a:p>
        </p:txBody>
      </p:sp>
      <p:sp>
        <p:nvSpPr>
          <p:cNvPr id="50" name="TextBox 49">
            <a:extLst>
              <a:ext uri="{FF2B5EF4-FFF2-40B4-BE49-F238E27FC236}">
                <a16:creationId xmlns:a16="http://schemas.microsoft.com/office/drawing/2014/main" id="{710A34AF-E1D9-497D-8361-06498B4D2C81}"/>
              </a:ext>
            </a:extLst>
          </p:cNvPr>
          <p:cNvSpPr txBox="1"/>
          <p:nvPr/>
        </p:nvSpPr>
        <p:spPr>
          <a:xfrm>
            <a:off x="4467567" y="3746677"/>
            <a:ext cx="4027089" cy="477054"/>
          </a:xfrm>
          <a:prstGeom prst="rect">
            <a:avLst/>
          </a:prstGeom>
          <a:solidFill>
            <a:schemeClr val="accent5">
              <a:lumMod val="20000"/>
              <a:lumOff val="80000"/>
            </a:schemeClr>
          </a:solidFill>
        </p:spPr>
        <p:txBody>
          <a:bodyPr wrap="square" rtlCol="0">
            <a:spAutoFit/>
          </a:bodyPr>
          <a:lstStyle/>
          <a:p>
            <a:pPr algn="ctr"/>
            <a:r>
              <a:rPr lang="en-US" sz="1400" b="1"/>
              <a:t>Angela An</a:t>
            </a:r>
          </a:p>
          <a:p>
            <a:pPr algn="ctr"/>
            <a:r>
              <a:rPr lang="en-US" sz="1100" i="1"/>
              <a:t>Vice President, APAC Business Development</a:t>
            </a:r>
          </a:p>
        </p:txBody>
      </p:sp>
      <p:sp>
        <p:nvSpPr>
          <p:cNvPr id="51" name="Slide Number Placeholder 50">
            <a:extLst>
              <a:ext uri="{FF2B5EF4-FFF2-40B4-BE49-F238E27FC236}">
                <a16:creationId xmlns:a16="http://schemas.microsoft.com/office/drawing/2014/main" id="{13A51D3D-02F4-4519-B1BE-44B3EFB72803}"/>
              </a:ext>
            </a:extLst>
          </p:cNvPr>
          <p:cNvSpPr>
            <a:spLocks noGrp="1"/>
          </p:cNvSpPr>
          <p:nvPr>
            <p:ph type="sldNum" sz="quarter" idx="12"/>
          </p:nvPr>
        </p:nvSpPr>
        <p:spPr/>
        <p:txBody>
          <a:bodyPr/>
          <a:lstStyle/>
          <a:p>
            <a:fld id="{56C933F6-C046-ED41-854E-4FF4B8BE37EE}" type="slidenum">
              <a:rPr lang="en-US" smtClean="0"/>
              <a:t>25</a:t>
            </a:fld>
            <a:endParaRPr lang="en-US"/>
          </a:p>
        </p:txBody>
      </p:sp>
    </p:spTree>
    <p:extLst>
      <p:ext uri="{BB962C8B-B14F-4D97-AF65-F5344CB8AC3E}">
        <p14:creationId xmlns:p14="http://schemas.microsoft.com/office/powerpoint/2010/main" val="919851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9CD4-D2AA-445F-A5A7-A7D05C929CD4}"/>
              </a:ext>
            </a:extLst>
          </p:cNvPr>
          <p:cNvSpPr>
            <a:spLocks noGrp="1"/>
          </p:cNvSpPr>
          <p:nvPr>
            <p:ph type="title"/>
          </p:nvPr>
        </p:nvSpPr>
        <p:spPr/>
        <p:txBody>
          <a:bodyPr/>
          <a:lstStyle/>
          <a:p>
            <a:endParaRPr lang="en-US" dirty="0"/>
          </a:p>
        </p:txBody>
      </p:sp>
      <p:pic>
        <p:nvPicPr>
          <p:cNvPr id="5" name="Content Placeholder 4" descr="A picture containing electronics, compact disk&#10;&#10;Description automatically generated">
            <a:extLst>
              <a:ext uri="{FF2B5EF4-FFF2-40B4-BE49-F238E27FC236}">
                <a16:creationId xmlns:a16="http://schemas.microsoft.com/office/drawing/2014/main" id="{3C5E7D9A-5C71-4D57-84E6-5A1A449F82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30" y="0"/>
            <a:ext cx="12203229" cy="6865476"/>
          </a:xfrm>
        </p:spPr>
      </p:pic>
      <p:grpSp>
        <p:nvGrpSpPr>
          <p:cNvPr id="6" name="Group 5"/>
          <p:cNvGrpSpPr/>
          <p:nvPr/>
        </p:nvGrpSpPr>
        <p:grpSpPr>
          <a:xfrm>
            <a:off x="2048472" y="694765"/>
            <a:ext cx="9566300" cy="5430847"/>
            <a:chOff x="2048472" y="694765"/>
            <a:chExt cx="9566300" cy="5430847"/>
          </a:xfrm>
        </p:grpSpPr>
        <p:pic>
          <p:nvPicPr>
            <p:cNvPr id="8" name="Picture 7">
              <a:extLst>
                <a:ext uri="{FF2B5EF4-FFF2-40B4-BE49-F238E27FC236}">
                  <a16:creationId xmlns:a16="http://schemas.microsoft.com/office/drawing/2014/main" id="{CCAC1AD6-C2C4-4237-8B69-6F77161B7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472" y="694765"/>
              <a:ext cx="3983083" cy="2824594"/>
            </a:xfrm>
            <a:prstGeom prst="rect">
              <a:avLst/>
            </a:prstGeom>
          </p:spPr>
        </p:pic>
        <p:sp>
          <p:nvSpPr>
            <p:cNvPr id="9" name="TextBox 8">
              <a:extLst>
                <a:ext uri="{FF2B5EF4-FFF2-40B4-BE49-F238E27FC236}">
                  <a16:creationId xmlns:a16="http://schemas.microsoft.com/office/drawing/2014/main" id="{C9042FAE-3E9F-4843-B097-C4AB15B7BFC2}"/>
                </a:ext>
              </a:extLst>
            </p:cNvPr>
            <p:cNvSpPr txBox="1"/>
            <p:nvPr/>
          </p:nvSpPr>
          <p:spPr>
            <a:xfrm>
              <a:off x="9436443" y="5756280"/>
              <a:ext cx="152990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Arial Hebrew Scholar" charset="-79"/>
                  <a:cs typeface="Arial Hebrew Scholar" charset="-79"/>
                </a:rPr>
                <a:t>Nasdaq: AVCO</a:t>
              </a:r>
            </a:p>
          </p:txBody>
        </p:sp>
        <p:sp>
          <p:nvSpPr>
            <p:cNvPr id="10" name="TextBox 9">
              <a:extLst>
                <a:ext uri="{FF2B5EF4-FFF2-40B4-BE49-F238E27FC236}">
                  <a16:creationId xmlns:a16="http://schemas.microsoft.com/office/drawing/2014/main" id="{53114B68-1B6B-4E8E-A600-EB830E03B686}"/>
                </a:ext>
              </a:extLst>
            </p:cNvPr>
            <p:cNvSpPr txBox="1"/>
            <p:nvPr/>
          </p:nvSpPr>
          <p:spPr>
            <a:xfrm>
              <a:off x="8818622" y="5371782"/>
              <a:ext cx="279615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Arial Hebrew Scholar" charset="-79"/>
                  <a:cs typeface="Arial Hebrew Scholar" charset="-79"/>
                </a:rPr>
                <a:t>www.avalon-globocare.com</a:t>
              </a:r>
            </a:p>
          </p:txBody>
        </p:sp>
        <p:sp>
          <p:nvSpPr>
            <p:cNvPr id="11" name="TextBox 10">
              <a:extLst>
                <a:ext uri="{FF2B5EF4-FFF2-40B4-BE49-F238E27FC236}">
                  <a16:creationId xmlns:a16="http://schemas.microsoft.com/office/drawing/2014/main" id="{5B166037-B161-4059-8343-9243E6864268}"/>
                </a:ext>
              </a:extLst>
            </p:cNvPr>
            <p:cNvSpPr txBox="1"/>
            <p:nvPr/>
          </p:nvSpPr>
          <p:spPr>
            <a:xfrm>
              <a:off x="2880181" y="3481237"/>
              <a:ext cx="226825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a:solidFill>
                    <a:srgbClr val="175F85"/>
                  </a:solidFill>
                  <a:latin typeface="Calibri" panose="020F0502020204030204"/>
                  <a:ea typeface="Helvetica Neue" charset="0"/>
                  <a:cs typeface="Microsoft Uighur" panose="020B0604020202020204" pitchFamily="2" charset="-78"/>
                </a:rPr>
                <a:t>Thank You </a:t>
              </a:r>
              <a:endParaRPr kumimoji="0" lang="en-US" sz="3600" b="1" i="0" u="none" strike="noStrike" kern="1200" cap="none" spc="0" normalizeH="0" baseline="0" noProof="0" dirty="0">
                <a:ln>
                  <a:noFill/>
                </a:ln>
                <a:solidFill>
                  <a:srgbClr val="175F85"/>
                </a:solidFill>
                <a:uLnTx/>
                <a:uFillTx/>
                <a:latin typeface="Calibri" panose="020F0502020204030204"/>
                <a:ea typeface="Helvetica Neue" charset="0"/>
                <a:cs typeface="Microsoft Uighur" panose="020B0604020202020204" pitchFamily="2" charset="-78"/>
              </a:endParaRPr>
            </a:p>
          </p:txBody>
        </p:sp>
      </p:grpSp>
      <p:sp>
        <p:nvSpPr>
          <p:cNvPr id="12" name="TextBox 11">
            <a:extLst>
              <a:ext uri="{FF2B5EF4-FFF2-40B4-BE49-F238E27FC236}">
                <a16:creationId xmlns:a16="http://schemas.microsoft.com/office/drawing/2014/main" id="{25D45563-5CD5-4A47-841E-6FBB4F842C19}"/>
              </a:ext>
            </a:extLst>
          </p:cNvPr>
          <p:cNvSpPr txBox="1"/>
          <p:nvPr/>
        </p:nvSpPr>
        <p:spPr>
          <a:xfrm>
            <a:off x="702467" y="5079394"/>
            <a:ext cx="4010140" cy="1200329"/>
          </a:xfrm>
          <a:prstGeom prst="rect">
            <a:avLst/>
          </a:prstGeom>
          <a:noFill/>
        </p:spPr>
        <p:txBody>
          <a:bodyPr wrap="square" rtlCol="0">
            <a:spAutoFit/>
          </a:bodyPr>
          <a:lstStyle/>
          <a:p>
            <a:r>
              <a:rPr lang="en-US" dirty="0">
                <a:solidFill>
                  <a:srgbClr val="175F85"/>
                </a:solidFill>
                <a:latin typeface="Calibri" panose="020F0502020204030204"/>
                <a:cs typeface="Microsoft Uighur" panose="020B0604020202020204" pitchFamily="2" charset="-78"/>
              </a:rPr>
              <a:t>Investor Relations:</a:t>
            </a:r>
          </a:p>
          <a:p>
            <a:r>
              <a:rPr lang="en-US" dirty="0">
                <a:solidFill>
                  <a:srgbClr val="175F85"/>
                </a:solidFill>
                <a:latin typeface="Calibri" panose="020F0502020204030204"/>
                <a:cs typeface="Microsoft Uighur" panose="020B0604020202020204" pitchFamily="2" charset="-78"/>
              </a:rPr>
              <a:t>Crescendo Communications, LLC</a:t>
            </a:r>
            <a:br>
              <a:rPr lang="en-US" dirty="0">
                <a:solidFill>
                  <a:srgbClr val="175F85"/>
                </a:solidFill>
                <a:latin typeface="Calibri" panose="020F0502020204030204"/>
                <a:cs typeface="Microsoft Uighur" panose="020B0604020202020204" pitchFamily="2" charset="-78"/>
              </a:rPr>
            </a:br>
            <a:r>
              <a:rPr lang="en-US" dirty="0">
                <a:solidFill>
                  <a:srgbClr val="175F85"/>
                </a:solidFill>
                <a:latin typeface="Calibri" panose="020F0502020204030204"/>
                <a:cs typeface="Microsoft Uighur" panose="020B0604020202020204" pitchFamily="2" charset="-78"/>
              </a:rPr>
              <a:t>Email: </a:t>
            </a:r>
            <a:r>
              <a:rPr lang="en-US" u="sng" dirty="0">
                <a:solidFill>
                  <a:srgbClr val="175F85"/>
                </a:solidFill>
                <a:latin typeface="Calibri" panose="020F0502020204030204"/>
                <a:cs typeface="Microsoft Uighur" panose="020B0604020202020204" pitchFamily="2" charset="-78"/>
              </a:rPr>
              <a:t>avco@crescendo-ir.com</a:t>
            </a:r>
            <a:br>
              <a:rPr lang="en-US" dirty="0">
                <a:solidFill>
                  <a:srgbClr val="175F85"/>
                </a:solidFill>
                <a:latin typeface="Calibri" panose="020F0502020204030204"/>
                <a:cs typeface="Microsoft Uighur" panose="020B0604020202020204" pitchFamily="2" charset="-78"/>
              </a:rPr>
            </a:br>
            <a:r>
              <a:rPr lang="en-US" dirty="0">
                <a:solidFill>
                  <a:srgbClr val="175F85"/>
                </a:solidFill>
                <a:latin typeface="Calibri" panose="020F0502020204030204"/>
                <a:cs typeface="Microsoft Uighur" panose="020B0604020202020204" pitchFamily="2" charset="-78"/>
              </a:rPr>
              <a:t>Tel: 212-671-1020</a:t>
            </a:r>
          </a:p>
        </p:txBody>
      </p:sp>
    </p:spTree>
    <p:extLst>
      <p:ext uri="{BB962C8B-B14F-4D97-AF65-F5344CB8AC3E}">
        <p14:creationId xmlns:p14="http://schemas.microsoft.com/office/powerpoint/2010/main" val="1734414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200FF2A-5A66-436D-8A27-81368CCBAAF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C933F6-C046-ED41-854E-4FF4B8BE37EE}" type="slidenum">
              <a:rPr lang="en-US" sz="1400" b="1" smtClean="0">
                <a:solidFill>
                  <a:schemeClr val="tx1">
                    <a:lumMod val="50000"/>
                    <a:lumOff val="50000"/>
                  </a:schemeClr>
                </a:solidFill>
              </a:rPr>
              <a:pPr/>
              <a:t>3</a:t>
            </a:fld>
            <a:endParaRPr lang="en-US" sz="1400" b="1">
              <a:solidFill>
                <a:schemeClr val="tx1">
                  <a:lumMod val="50000"/>
                  <a:lumOff val="50000"/>
                </a:schemeClr>
              </a:solidFill>
            </a:endParaRPr>
          </a:p>
        </p:txBody>
      </p:sp>
      <p:sp>
        <p:nvSpPr>
          <p:cNvPr id="13" name="TextBox 12"/>
          <p:cNvSpPr txBox="1"/>
          <p:nvPr/>
        </p:nvSpPr>
        <p:spPr>
          <a:xfrm>
            <a:off x="902128" y="1616449"/>
            <a:ext cx="9725891" cy="4247317"/>
          </a:xfrm>
          <a:prstGeom prst="rect">
            <a:avLst/>
          </a:prstGeom>
          <a:noFill/>
        </p:spPr>
        <p:txBody>
          <a:bodyPr wrap="square" rtlCol="0">
            <a:spAutoFit/>
          </a:bodyPr>
          <a:lstStyle/>
          <a:p>
            <a:pPr marL="285750" indent="-285750">
              <a:buFont typeface="Arial" panose="020B0604020202020204" pitchFamily="34" charset="0"/>
              <a:buChar char="•"/>
            </a:pPr>
            <a:r>
              <a:rPr lang="en-US" dirty="0">
                <a:ea typeface="Helvetica Neue" charset="0"/>
                <a:cs typeface="Helvetica Neue" charset="0"/>
              </a:rPr>
              <a:t>Avalon GloboCare Corp. (Nasdaq: AVCO) is a clinical-stage biotechnology company dedicated to develop and deliver innovative and transformative cellular technologies and therapeutics in the field of immuno-oncology and regenerative medicine</a:t>
            </a:r>
          </a:p>
          <a:p>
            <a:pPr marL="571500" indent="-571500">
              <a:buFont typeface="Arial" charset="0"/>
              <a:buChar char="•"/>
            </a:pPr>
            <a:endParaRPr lang="en-US" dirty="0">
              <a:ea typeface="Helvetica Neue" charset="0"/>
              <a:cs typeface="Helvetica Neue" charset="0"/>
            </a:endParaRPr>
          </a:p>
          <a:p>
            <a:pPr marL="285750" indent="-285750">
              <a:buFont typeface="Arial" panose="020B0604020202020204" pitchFamily="34" charset="0"/>
              <a:buChar char="•"/>
            </a:pPr>
            <a:r>
              <a:rPr lang="en-US" dirty="0">
                <a:ea typeface="Helvetica Neue" charset="0"/>
                <a:cs typeface="Helvetica Neue" charset="0"/>
              </a:rPr>
              <a:t>Founded in 2016 as OTC-QB company; successfully </a:t>
            </a:r>
            <a:r>
              <a:rPr lang="en-US" dirty="0" err="1">
                <a:ea typeface="Helvetica Neue" charset="0"/>
                <a:cs typeface="Helvetica Neue" charset="0"/>
              </a:rPr>
              <a:t>uplisted</a:t>
            </a:r>
            <a:r>
              <a:rPr lang="en-US" dirty="0">
                <a:ea typeface="Helvetica Neue" charset="0"/>
                <a:cs typeface="Helvetica Neue" charset="0"/>
              </a:rPr>
              <a:t> to NASDAQ in December 2018</a:t>
            </a:r>
          </a:p>
          <a:p>
            <a:pPr marL="1028700" lvl="1" indent="-571500">
              <a:buFont typeface="Wingdings" panose="05000000000000000000" pitchFamily="2" charset="2"/>
              <a:buChar char="Ø"/>
            </a:pPr>
            <a:r>
              <a:rPr lang="en-US" dirty="0">
                <a:ea typeface="Helvetica Neue" charset="0"/>
                <a:cs typeface="Helvetica Neue" charset="0"/>
              </a:rPr>
              <a:t>Headquarters in Freehold, NJ;  approx. 20 FTEs (including subsidiaries)</a:t>
            </a:r>
          </a:p>
          <a:p>
            <a:pPr marL="571500" indent="-571500">
              <a:buFont typeface="Arial" charset="0"/>
              <a:buChar char="•"/>
            </a:pPr>
            <a:endParaRPr lang="en-US" dirty="0">
              <a:ea typeface="Helvetica Neue" charset="0"/>
              <a:cs typeface="Helvetica Neue" charset="0"/>
            </a:endParaRPr>
          </a:p>
          <a:p>
            <a:pPr marL="285750" indent="-285750">
              <a:buFont typeface="Arial" panose="020B0604020202020204" pitchFamily="34" charset="0"/>
              <a:buChar char="•"/>
            </a:pPr>
            <a:r>
              <a:rPr lang="en-US" dirty="0">
                <a:ea typeface="Helvetica Neue" charset="0"/>
                <a:cs typeface="Helvetica Neue" charset="0"/>
              </a:rPr>
              <a:t>Core Technology Platforms:</a:t>
            </a:r>
          </a:p>
          <a:p>
            <a:pPr marL="1028700" lvl="1" indent="-571500">
              <a:buFont typeface="Wingdings" panose="05000000000000000000" pitchFamily="2" charset="2"/>
              <a:buChar char="Ø"/>
            </a:pPr>
            <a:r>
              <a:rPr lang="en-US" dirty="0">
                <a:ea typeface="Helvetica Neue" charset="0"/>
                <a:cs typeface="Helvetica Neue" charset="0"/>
              </a:rPr>
              <a:t>Immune Effector Cell Therapies including CAR-T, CAR-NK, mRNA-based FLASH CAR™</a:t>
            </a:r>
          </a:p>
          <a:p>
            <a:pPr marL="1028700" lvl="1" indent="-571500">
              <a:buFont typeface="Wingdings" panose="05000000000000000000" pitchFamily="2" charset="2"/>
              <a:buChar char="Ø"/>
            </a:pPr>
            <a:r>
              <a:rPr lang="en-US" dirty="0">
                <a:cs typeface="Segoe UI Semilight" panose="020B0402040204020203" pitchFamily="34" charset="0"/>
              </a:rPr>
              <a:t>Avalon Clinical-Grade Tissue-Specific Exosomes ( ACTEX</a:t>
            </a:r>
            <a:r>
              <a:rPr lang="en-US" baseline="30000" dirty="0">
                <a:cs typeface="Segoe UI Semilight" panose="020B0402040204020203" pitchFamily="34" charset="0"/>
              </a:rPr>
              <a:t>TM </a:t>
            </a:r>
            <a:r>
              <a:rPr lang="en-US" dirty="0">
                <a:cs typeface="Segoe UI Semilight" panose="020B0402040204020203" pitchFamily="34" charset="0"/>
              </a:rPr>
              <a:t>)</a:t>
            </a:r>
          </a:p>
          <a:p>
            <a:pPr marL="1028700" lvl="1" indent="-571500">
              <a:buFont typeface="Wingdings" panose="05000000000000000000" pitchFamily="2" charset="2"/>
              <a:buChar char="Ø"/>
            </a:pPr>
            <a:r>
              <a:rPr lang="en-US" dirty="0">
                <a:cs typeface="Segoe UI Semilight" panose="020B0402040204020203" pitchFamily="34" charset="0"/>
              </a:rPr>
              <a:t>QTY Code Protein Design/ AVA-</a:t>
            </a:r>
            <a:r>
              <a:rPr lang="en-US" dirty="0" err="1">
                <a:cs typeface="Segoe UI Semilight" panose="020B0402040204020203" pitchFamily="34" charset="0"/>
              </a:rPr>
              <a:t>Trap</a:t>
            </a:r>
            <a:r>
              <a:rPr lang="en-US" baseline="30000" dirty="0" err="1">
                <a:cs typeface="Segoe UI Semilight" panose="020B0402040204020203" pitchFamily="34" charset="0"/>
              </a:rPr>
              <a:t>TM</a:t>
            </a:r>
            <a:r>
              <a:rPr lang="en-US" dirty="0">
                <a:cs typeface="Segoe UI Semilight" panose="020B0402040204020203" pitchFamily="34" charset="0"/>
              </a:rPr>
              <a:t> </a:t>
            </a:r>
          </a:p>
          <a:p>
            <a:pPr marL="1028700" lvl="1" indent="-571500">
              <a:buFont typeface="Wingdings" panose="05000000000000000000" pitchFamily="2" charset="2"/>
              <a:buChar char="Ø"/>
            </a:pPr>
            <a:r>
              <a:rPr lang="en-US" dirty="0">
                <a:cs typeface="Segoe UI Semilight" panose="020B0402040204020203" pitchFamily="34" charset="0"/>
              </a:rPr>
              <a:t>S-Layer Nanotechnology / Mucosal Vaccine Development </a:t>
            </a:r>
          </a:p>
          <a:p>
            <a:pPr marL="1028700" lvl="1" indent="-571500">
              <a:buFont typeface="Wingdings" panose="05000000000000000000" pitchFamily="2" charset="2"/>
              <a:buChar char="Ø"/>
            </a:pPr>
            <a:endParaRPr lang="en-US" dirty="0">
              <a:ea typeface="Helvetica Neue" charset="0"/>
              <a:cs typeface="Helvetica Neue" charset="0"/>
            </a:endParaRPr>
          </a:p>
          <a:p>
            <a:pPr marL="571500" indent="-571500">
              <a:buFont typeface="Arial" charset="0"/>
              <a:buChar char="•"/>
            </a:pPr>
            <a:endParaRPr lang="en-US" dirty="0">
              <a:ea typeface="Helvetica Neue" charset="0"/>
              <a:cs typeface="Helvetica Neue" charset="0"/>
            </a:endParaRPr>
          </a:p>
          <a:p>
            <a:pPr marL="571500" indent="-571500">
              <a:buFont typeface="Arial" charset="0"/>
              <a:buChar char="•"/>
            </a:pPr>
            <a:endParaRPr lang="en-US" dirty="0">
              <a:ea typeface="Helvetica Neue" charset="0"/>
              <a:cs typeface="Helvetica Neue" charset="0"/>
            </a:endParaRPr>
          </a:p>
        </p:txBody>
      </p:sp>
      <p:sp>
        <p:nvSpPr>
          <p:cNvPr id="8" name="Title 1">
            <a:extLst>
              <a:ext uri="{FF2B5EF4-FFF2-40B4-BE49-F238E27FC236}">
                <a16:creationId xmlns:a16="http://schemas.microsoft.com/office/drawing/2014/main" id="{3E94B939-A6AE-41B8-9BA9-9A402B641F61}"/>
              </a:ext>
            </a:extLst>
          </p:cNvPr>
          <p:cNvSpPr>
            <a:spLocks noGrp="1"/>
          </p:cNvSpPr>
          <p:nvPr>
            <p:ph type="title"/>
          </p:nvPr>
        </p:nvSpPr>
        <p:spPr>
          <a:xfrm>
            <a:off x="838200" y="365125"/>
            <a:ext cx="8813800" cy="658813"/>
          </a:xfrm>
        </p:spPr>
        <p:txBody>
          <a:bodyPr>
            <a:normAutofit/>
          </a:bodyPr>
          <a:lstStyle/>
          <a:p>
            <a:r>
              <a:rPr lang="en-US" dirty="0">
                <a:latin typeface="Helvetica Neue" charset="0"/>
                <a:ea typeface="Helvetica Neue" charset="0"/>
                <a:cs typeface="Helvetica Neue" charset="0"/>
              </a:rPr>
              <a:t>Corporate Overview</a:t>
            </a:r>
            <a:endParaRPr lang="en-US" dirty="0"/>
          </a:p>
        </p:txBody>
      </p:sp>
      <p:pic>
        <p:nvPicPr>
          <p:cNvPr id="2" name="Picture 1">
            <a:extLst>
              <a:ext uri="{FF2B5EF4-FFF2-40B4-BE49-F238E27FC236}">
                <a16:creationId xmlns:a16="http://schemas.microsoft.com/office/drawing/2014/main" id="{65C48E26-117C-448A-8AE5-47ED77E21B6B}"/>
              </a:ext>
            </a:extLst>
          </p:cNvPr>
          <p:cNvPicPr>
            <a:picLocks noChangeAspect="1"/>
          </p:cNvPicPr>
          <p:nvPr/>
        </p:nvPicPr>
        <p:blipFill>
          <a:blip r:embed="rId3"/>
          <a:stretch>
            <a:fillRect/>
          </a:stretch>
        </p:blipFill>
        <p:spPr>
          <a:xfrm>
            <a:off x="8515927" y="4262084"/>
            <a:ext cx="3408218" cy="1800568"/>
          </a:xfrm>
          <a:prstGeom prst="rect">
            <a:avLst/>
          </a:prstGeom>
        </p:spPr>
      </p:pic>
      <p:sp>
        <p:nvSpPr>
          <p:cNvPr id="3" name="Slide Number Placeholder 2">
            <a:extLst>
              <a:ext uri="{FF2B5EF4-FFF2-40B4-BE49-F238E27FC236}">
                <a16:creationId xmlns:a16="http://schemas.microsoft.com/office/drawing/2014/main" id="{B4054ED6-DFC1-4210-8F20-FB2B4DA4CF01}"/>
              </a:ext>
            </a:extLst>
          </p:cNvPr>
          <p:cNvSpPr>
            <a:spLocks noGrp="1"/>
          </p:cNvSpPr>
          <p:nvPr>
            <p:ph type="sldNum" sz="quarter" idx="12"/>
          </p:nvPr>
        </p:nvSpPr>
        <p:spPr/>
        <p:txBody>
          <a:bodyPr/>
          <a:lstStyle/>
          <a:p>
            <a:fld id="{56C933F6-C046-ED41-854E-4FF4B8BE37EE}" type="slidenum">
              <a:rPr lang="en-US" smtClean="0"/>
              <a:t>3</a:t>
            </a:fld>
            <a:endParaRPr lang="en-US" dirty="0"/>
          </a:p>
        </p:txBody>
      </p:sp>
    </p:spTree>
    <p:extLst>
      <p:ext uri="{BB962C8B-B14F-4D97-AF65-F5344CB8AC3E}">
        <p14:creationId xmlns:p14="http://schemas.microsoft.com/office/powerpoint/2010/main" val="1218171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200FF2A-5A66-436D-8A27-81368CCBAAF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C933F6-C046-ED41-854E-4FF4B8BE37EE}" type="slidenum">
              <a:rPr lang="en-US" sz="1400" b="1" smtClean="0">
                <a:solidFill>
                  <a:schemeClr val="tx1">
                    <a:lumMod val="50000"/>
                    <a:lumOff val="50000"/>
                  </a:schemeClr>
                </a:solidFill>
              </a:rPr>
              <a:pPr/>
              <a:t>4</a:t>
            </a:fld>
            <a:endParaRPr lang="en-US" sz="1400" b="1" dirty="0">
              <a:solidFill>
                <a:schemeClr val="tx1">
                  <a:lumMod val="50000"/>
                  <a:lumOff val="50000"/>
                </a:schemeClr>
              </a:solidFill>
            </a:endParaRPr>
          </a:p>
        </p:txBody>
      </p:sp>
      <p:sp>
        <p:nvSpPr>
          <p:cNvPr id="7" name="Title 1">
            <a:extLst>
              <a:ext uri="{FF2B5EF4-FFF2-40B4-BE49-F238E27FC236}">
                <a16:creationId xmlns:a16="http://schemas.microsoft.com/office/drawing/2014/main" id="{A15097A7-10D1-4F0C-92FB-3009B9BEC4BE}"/>
              </a:ext>
            </a:extLst>
          </p:cNvPr>
          <p:cNvSpPr>
            <a:spLocks noGrp="1"/>
          </p:cNvSpPr>
          <p:nvPr>
            <p:ph type="title"/>
          </p:nvPr>
        </p:nvSpPr>
        <p:spPr/>
        <p:txBody>
          <a:bodyPr>
            <a:normAutofit/>
          </a:bodyPr>
          <a:lstStyle/>
          <a:p>
            <a:r>
              <a:rPr lang="en-US" dirty="0">
                <a:latin typeface="Helvetica Neue" charset="0"/>
                <a:ea typeface="Helvetica Neue" charset="0"/>
                <a:cs typeface="Helvetica Neue" charset="0"/>
              </a:rPr>
              <a:t>Investment Highlights</a:t>
            </a:r>
            <a:endParaRPr lang="en-US" dirty="0"/>
          </a:p>
        </p:txBody>
      </p:sp>
      <p:sp>
        <p:nvSpPr>
          <p:cNvPr id="15" name="TextBox 14">
            <a:extLst>
              <a:ext uri="{FF2B5EF4-FFF2-40B4-BE49-F238E27FC236}">
                <a16:creationId xmlns:a16="http://schemas.microsoft.com/office/drawing/2014/main" id="{4F3C94DA-9203-4EA6-8873-ED9025C0FD68}"/>
              </a:ext>
            </a:extLst>
          </p:cNvPr>
          <p:cNvSpPr txBox="1"/>
          <p:nvPr/>
        </p:nvSpPr>
        <p:spPr>
          <a:xfrm>
            <a:off x="838200" y="1681016"/>
            <a:ext cx="8342745" cy="4122539"/>
          </a:xfrm>
          <a:prstGeom prst="rect">
            <a:avLst/>
          </a:prstGeom>
          <a:noFill/>
        </p:spPr>
        <p:txBody>
          <a:bodyPr wrap="square">
            <a:spAutoFit/>
          </a:bodyPr>
          <a:lstStyle/>
          <a:p>
            <a:pPr marL="285750" marR="0" lvl="0" indent="-285750" algn="l" defTabSz="914400" rtl="0" eaLnBrk="1" fontAlgn="auto" latinLnBrk="0" hangingPunct="1">
              <a:lnSpc>
                <a:spcPts val="23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effectLst/>
                <a:uLnTx/>
                <a:uFillTx/>
                <a:ea typeface="+mn-ea"/>
                <a:cs typeface="Segoe UI Semibold" panose="020B0702040204020203" pitchFamily="34" charset="0"/>
              </a:rPr>
              <a:t>Core technology platforms with applications in immuno-oncology, inflammation, COVID-19, and regenerative medicine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ea typeface="+mn-ea"/>
              <a:cs typeface="Segoe UI Semilight" panose="020B0402040204020203" pitchFamily="34" charset="0"/>
            </a:endParaRP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effectLst/>
                <a:uLnTx/>
                <a:uFillTx/>
                <a:ea typeface="+mn-ea"/>
                <a:cs typeface="Segoe UI Semibold" panose="020B0702040204020203" pitchFamily="34" charset="0"/>
              </a:rPr>
              <a:t>Leveraging platform through strategic partnering opportunities with academia and industries complementary to our R&amp;D programs</a:t>
            </a:r>
          </a:p>
          <a:p>
            <a:pPr marL="0" marR="0" lvl="0" indent="0" algn="l" defTabSz="914400" rtl="0" eaLnBrk="1" fontAlgn="auto" latinLnBrk="0" hangingPunct="1">
              <a:lnSpc>
                <a:spcPts val="2100"/>
              </a:lnSpc>
              <a:spcBef>
                <a:spcPts val="0"/>
              </a:spcBef>
              <a:spcAft>
                <a:spcPts val="0"/>
              </a:spcAft>
              <a:buClrTx/>
              <a:buSzTx/>
              <a:buFontTx/>
              <a:buNone/>
              <a:tabLst/>
              <a:defRPr/>
            </a:pPr>
            <a:endParaRPr kumimoji="0" lang="en-US" sz="1400" b="1" i="0" u="none" strike="noStrike" kern="1200" cap="none" spc="0" normalizeH="0" baseline="0" noProof="0" dirty="0">
              <a:ln>
                <a:noFill/>
              </a:ln>
              <a:effectLst/>
              <a:uLnTx/>
              <a:uFillTx/>
              <a:ea typeface="+mn-ea"/>
              <a:cs typeface="Segoe UI Semibold" panose="020B0702040204020203" pitchFamily="34" charset="0"/>
            </a:endParaRPr>
          </a:p>
          <a:p>
            <a:pPr lvl="1">
              <a:lnSpc>
                <a:spcPts val="2100"/>
              </a:lnSpc>
              <a:defRPr/>
            </a:pPr>
            <a:r>
              <a:rPr kumimoji="0" lang="en-US" sz="1400" b="1" i="0" u="none" strike="noStrike" kern="1200" cap="none" spc="0" normalizeH="0" baseline="0" noProof="0" dirty="0">
                <a:ln>
                  <a:noFill/>
                </a:ln>
                <a:effectLst/>
                <a:uLnTx/>
                <a:uFillTx/>
                <a:ea typeface="+mn-ea"/>
                <a:cs typeface="Segoe UI Semilight" panose="020B0402040204020203" pitchFamily="34" charset="0"/>
              </a:rPr>
              <a:t>Avalon </a:t>
            </a:r>
            <a:r>
              <a:rPr kumimoji="0" lang="mr-IN" sz="1400" b="1" i="0" u="none" strike="noStrike" kern="1200" cap="none" spc="0" normalizeH="0" baseline="0" noProof="0" dirty="0">
                <a:ln>
                  <a:noFill/>
                </a:ln>
                <a:effectLst/>
                <a:uLnTx/>
                <a:uFillTx/>
                <a:ea typeface="+mn-ea"/>
                <a:cs typeface="Segoe UI Semilight" panose="020B0402040204020203" pitchFamily="34" charset="0"/>
              </a:rPr>
              <a:t>–</a:t>
            </a:r>
            <a:r>
              <a:rPr kumimoji="0" lang="en-US" sz="1400" b="1" i="0" u="none" strike="noStrike" kern="1200" cap="none" spc="0" normalizeH="0" baseline="0" noProof="0" dirty="0">
                <a:ln>
                  <a:noFill/>
                </a:ln>
                <a:effectLst/>
                <a:uLnTx/>
                <a:uFillTx/>
                <a:ea typeface="+mn-ea"/>
                <a:cs typeface="Segoe UI Semilight" panose="020B0402040204020203" pitchFamily="34" charset="0"/>
              </a:rPr>
              <a:t> MIT</a:t>
            </a:r>
            <a:r>
              <a:rPr kumimoji="0" lang="en-US" sz="1400" b="0" i="0" u="none" strike="noStrike" kern="1200" cap="none" spc="0" normalizeH="0" baseline="0" noProof="0" dirty="0">
                <a:ln>
                  <a:noFill/>
                </a:ln>
                <a:effectLst/>
                <a:uLnTx/>
                <a:uFillTx/>
                <a:ea typeface="+mn-ea"/>
                <a:cs typeface="Segoe UI Semilight" panose="020B0402040204020203" pitchFamily="34" charset="0"/>
              </a:rPr>
              <a:t>: 	</a:t>
            </a:r>
            <a:r>
              <a:rPr kumimoji="0" lang="en-US" sz="1400" b="0" i="0" u="none" strike="noStrike" kern="1200" cap="none" spc="0" normalizeH="0" baseline="0" noProof="0" dirty="0">
                <a:ln>
                  <a:noFill/>
                </a:ln>
                <a:effectLst/>
                <a:uLnTx/>
                <a:uFillTx/>
                <a:ea typeface="+mn-ea"/>
                <a:cs typeface="Segoe UI Semilight" panose="020B0402040204020203" pitchFamily="34" charset="0"/>
                <a:sym typeface="Wingdings"/>
              </a:rPr>
              <a:t> </a:t>
            </a:r>
            <a:r>
              <a:rPr kumimoji="0" lang="en-US" sz="1400" b="0" i="0" u="none" strike="noStrike" kern="1200" cap="none" spc="0" normalizeH="0" baseline="0" noProof="0" dirty="0">
                <a:ln>
                  <a:noFill/>
                </a:ln>
                <a:effectLst/>
                <a:uLnTx/>
                <a:uFillTx/>
                <a:ea typeface="+mn-ea"/>
                <a:cs typeface="Segoe UI Semilight" panose="020B0402040204020203" pitchFamily="34" charset="0"/>
              </a:rPr>
              <a:t>QTY code protein design for </a:t>
            </a:r>
            <a:r>
              <a:rPr kumimoji="0" lang="en-US" sz="1400" b="0" i="0" u="none" strike="noStrike" kern="1200" cap="none" spc="0" normalizeH="0" baseline="0" noProof="0" dirty="0">
                <a:ln>
                  <a:noFill/>
                </a:ln>
                <a:effectLst/>
                <a:uLnTx/>
                <a:uFillTx/>
                <a:ea typeface="+mn-ea"/>
                <a:cs typeface="Segoe UI Semilight" panose="020B0402040204020203" pitchFamily="34" charset="0"/>
                <a:sym typeface="Wingdings"/>
              </a:rPr>
              <a:t>decoy cytokine/chemokine receptors</a:t>
            </a:r>
            <a:r>
              <a:rPr lang="en-US" sz="1400" dirty="0">
                <a:cs typeface="Segoe UI Semilight" panose="020B0402040204020203" pitchFamily="34" charset="0"/>
                <a:sym typeface="Wingdings"/>
              </a:rPr>
              <a:t>; </a:t>
            </a:r>
            <a:r>
              <a:rPr kumimoji="0" lang="en-US" sz="1400" b="0" i="0" u="none" strike="noStrike" kern="1200" cap="none" spc="0" normalizeH="0" baseline="0" noProof="0" dirty="0">
                <a:ln>
                  <a:noFill/>
                </a:ln>
                <a:effectLst/>
                <a:uLnTx/>
                <a:uFillTx/>
                <a:ea typeface="+mn-ea"/>
                <a:cs typeface="Segoe UI Semilight" panose="020B0402040204020203" pitchFamily="34" charset="0"/>
                <a:sym typeface="Wingdings"/>
              </a:rPr>
              <a:t>novel therapeutic targets</a:t>
            </a:r>
            <a:endParaRPr kumimoji="0" lang="en-US" sz="1400" b="0" i="0" u="none" strike="noStrike" kern="1200" cap="none" spc="0" normalizeH="0" baseline="0" noProof="0" dirty="0">
              <a:ln>
                <a:noFill/>
              </a:ln>
              <a:effectLst/>
              <a:uLnTx/>
              <a:uFillTx/>
              <a:ea typeface="+mn-ea"/>
              <a:cs typeface="Segoe UI Semilight" panose="020B0402040204020203" pitchFamily="34" charset="0"/>
            </a:endParaRPr>
          </a:p>
          <a:p>
            <a:pPr lvl="1">
              <a:lnSpc>
                <a:spcPts val="2200"/>
              </a:lnSpc>
              <a:defRPr/>
            </a:pPr>
            <a:r>
              <a:rPr kumimoji="0" lang="en-US" sz="1400" b="1" i="0" u="none" strike="noStrike" kern="1200" cap="none" spc="0" normalizeH="0" baseline="0" noProof="0" dirty="0">
                <a:ln>
                  <a:noFill/>
                </a:ln>
                <a:effectLst/>
                <a:uLnTx/>
                <a:uFillTx/>
                <a:ea typeface="+mn-ea"/>
                <a:cs typeface="Segoe UI Semilight" panose="020B0402040204020203" pitchFamily="34" charset="0"/>
              </a:rPr>
              <a:t>Avalon </a:t>
            </a:r>
            <a:r>
              <a:rPr kumimoji="0" lang="mr-IN" sz="1400" b="1" i="0" u="none" strike="noStrike" kern="1200" cap="none" spc="0" normalizeH="0" baseline="0" noProof="0" dirty="0">
                <a:ln>
                  <a:noFill/>
                </a:ln>
                <a:effectLst/>
                <a:uLnTx/>
                <a:uFillTx/>
                <a:ea typeface="+mn-ea"/>
                <a:cs typeface="Segoe UI Semilight" panose="020B0402040204020203" pitchFamily="34" charset="0"/>
              </a:rPr>
              <a:t>–</a:t>
            </a:r>
            <a:r>
              <a:rPr kumimoji="0" lang="en-US" sz="1400" b="1" i="0" u="none" strike="noStrike" kern="1200" cap="none" spc="0" normalizeH="0" baseline="0" noProof="0" dirty="0">
                <a:ln>
                  <a:noFill/>
                </a:ln>
                <a:effectLst/>
                <a:uLnTx/>
                <a:uFillTx/>
                <a:ea typeface="+mn-ea"/>
                <a:cs typeface="Segoe UI Semilight" panose="020B0402040204020203" pitchFamily="34" charset="0"/>
              </a:rPr>
              <a:t> UPMC 	</a:t>
            </a:r>
            <a:r>
              <a:rPr kumimoji="0" lang="en-US" sz="1400" b="0" i="0" u="none" strike="noStrike" kern="1200" cap="none" spc="0" normalizeH="0" baseline="0" noProof="0" dirty="0">
                <a:ln>
                  <a:noFill/>
                </a:ln>
                <a:effectLst/>
                <a:uLnTx/>
                <a:uFillTx/>
                <a:ea typeface="+mn-ea"/>
                <a:cs typeface="Segoe UI Semilight" panose="020B0402040204020203" pitchFamily="34" charset="0"/>
                <a:sym typeface="Wingdings"/>
              </a:rPr>
              <a:t> novel bio-processor for mRNA CAR (FLASH-CAR</a:t>
            </a:r>
            <a:r>
              <a:rPr kumimoji="0" lang="en-US" sz="1400" b="0" i="0" u="none" strike="noStrike" kern="1200" cap="none" spc="0" normalizeH="0" baseline="30000" noProof="0" dirty="0">
                <a:ln>
                  <a:noFill/>
                </a:ln>
                <a:effectLst/>
                <a:uLnTx/>
                <a:uFillTx/>
                <a:ea typeface="+mn-ea"/>
                <a:cs typeface="Segoe UI Semilight" panose="020B0402040204020203" pitchFamily="34" charset="0"/>
                <a:sym typeface="Wingdings"/>
              </a:rPr>
              <a:t>TM</a:t>
            </a:r>
            <a:r>
              <a:rPr kumimoji="0" lang="en-US" sz="1400" b="0" i="0" u="none" strike="noStrike" kern="1200" cap="none" spc="0" normalizeH="0" baseline="0" noProof="0" dirty="0">
                <a:ln>
                  <a:noFill/>
                </a:ln>
                <a:effectLst/>
                <a:uLnTx/>
                <a:uFillTx/>
                <a:ea typeface="+mn-ea"/>
                <a:cs typeface="Segoe UI Semilight" panose="020B0402040204020203" pitchFamily="34" charset="0"/>
                <a:sym typeface="Wingdings"/>
              </a:rPr>
              <a:t>)</a:t>
            </a:r>
            <a:endParaRPr kumimoji="0" lang="en-US" sz="1400" b="0" i="0" u="none" strike="noStrike" kern="1200" cap="none" spc="0" normalizeH="0" baseline="0" noProof="0" dirty="0">
              <a:ln>
                <a:noFill/>
              </a:ln>
              <a:effectLst/>
              <a:uLnTx/>
              <a:uFillTx/>
              <a:ea typeface="+mn-ea"/>
              <a:cs typeface="Segoe UI Semilight" panose="020B0402040204020203" pitchFamily="34" charset="0"/>
            </a:endParaRPr>
          </a:p>
          <a:p>
            <a:pPr lvl="1">
              <a:lnSpc>
                <a:spcPts val="2200"/>
              </a:lnSpc>
              <a:defRPr/>
            </a:pPr>
            <a:r>
              <a:rPr kumimoji="0" lang="en-US" sz="1400" b="1" i="0" u="none" strike="noStrike" kern="1200" cap="none" spc="0" normalizeH="0" baseline="0" noProof="0" dirty="0">
                <a:ln>
                  <a:noFill/>
                </a:ln>
                <a:effectLst/>
                <a:uLnTx/>
                <a:uFillTx/>
                <a:ea typeface="+mn-ea"/>
                <a:cs typeface="Segoe UI Semilight" panose="020B0402040204020203" pitchFamily="34" charset="0"/>
              </a:rPr>
              <a:t>Avalon </a:t>
            </a:r>
            <a:r>
              <a:rPr kumimoji="0" lang="mr-IN" sz="1400" b="1" i="0" u="none" strike="noStrike" kern="1200" cap="none" spc="0" normalizeH="0" baseline="0" noProof="0" dirty="0">
                <a:ln>
                  <a:noFill/>
                </a:ln>
                <a:effectLst/>
                <a:uLnTx/>
                <a:uFillTx/>
                <a:ea typeface="+mn-ea"/>
                <a:cs typeface="Segoe UI Semilight" panose="020B0402040204020203" pitchFamily="34" charset="0"/>
              </a:rPr>
              <a:t>–</a:t>
            </a:r>
            <a:r>
              <a:rPr kumimoji="0" lang="en-US" sz="1400" b="1" i="0" u="none" strike="noStrike" kern="1200" cap="none" spc="0" normalizeH="0" baseline="0" noProof="0" dirty="0">
                <a:ln>
                  <a:noFill/>
                </a:ln>
                <a:effectLst/>
                <a:uLnTx/>
                <a:uFillTx/>
                <a:ea typeface="+mn-ea"/>
                <a:cs typeface="Segoe UI Semilight" panose="020B0402040204020203" pitchFamily="34" charset="0"/>
              </a:rPr>
              <a:t> BOKU 	</a:t>
            </a:r>
            <a:r>
              <a:rPr kumimoji="0" lang="en-US" sz="1400" b="0" i="0" u="none" strike="noStrike" kern="1200" cap="none" spc="0" normalizeH="0" baseline="0" noProof="0" dirty="0">
                <a:ln>
                  <a:noFill/>
                </a:ln>
                <a:effectLst/>
                <a:uLnTx/>
                <a:uFillTx/>
                <a:ea typeface="+mn-ea"/>
                <a:cs typeface="Segoe UI Semilight" panose="020B0402040204020203" pitchFamily="34" charset="0"/>
                <a:sym typeface="Wingdings"/>
              </a:rPr>
              <a:t> S-layer based mucosal candidate vaccine (COVID-19 and Flu)</a:t>
            </a:r>
            <a:r>
              <a:rPr kumimoji="0" lang="en-US" sz="1400" b="0" i="0" u="none" strike="noStrike" kern="1200" cap="none" spc="0" normalizeH="0" baseline="0" noProof="0" dirty="0">
                <a:ln>
                  <a:noFill/>
                </a:ln>
                <a:effectLst/>
                <a:uLnTx/>
                <a:uFillTx/>
                <a:ea typeface="+mn-ea"/>
                <a:cs typeface="Segoe UI Semilight" panose="020B0402040204020203" pitchFamily="34" charset="0"/>
              </a:rPr>
              <a:t> </a:t>
            </a:r>
          </a:p>
          <a:p>
            <a:pPr lvl="1">
              <a:lnSpc>
                <a:spcPts val="2200"/>
              </a:lnSpc>
              <a:defRPr/>
            </a:pPr>
            <a:r>
              <a:rPr kumimoji="0" lang="en-US" sz="1400" b="1" i="0" u="none" strike="noStrike" kern="1200" cap="none" spc="0" normalizeH="0" baseline="0" noProof="0" dirty="0">
                <a:ln>
                  <a:noFill/>
                </a:ln>
                <a:effectLst/>
                <a:uLnTx/>
                <a:uFillTx/>
                <a:ea typeface="+mn-ea"/>
                <a:cs typeface="Segoe UI Semilight" panose="020B0402040204020203" pitchFamily="34" charset="0"/>
              </a:rPr>
              <a:t>Avalon </a:t>
            </a:r>
            <a:r>
              <a:rPr kumimoji="0" lang="mr-IN" sz="1400" b="1" i="0" u="none" strike="noStrike" kern="1200" cap="none" spc="0" normalizeH="0" baseline="0" noProof="0" dirty="0">
                <a:ln>
                  <a:noFill/>
                </a:ln>
                <a:effectLst/>
                <a:uLnTx/>
                <a:uFillTx/>
                <a:ea typeface="+mn-ea"/>
                <a:cs typeface="Segoe UI Semilight" panose="020B0402040204020203" pitchFamily="34" charset="0"/>
              </a:rPr>
              <a:t>–</a:t>
            </a:r>
            <a:r>
              <a:rPr kumimoji="0" lang="en-US" sz="1400" b="1" i="0" u="none" strike="noStrike" kern="1200" cap="none" spc="0" normalizeH="0" baseline="0" noProof="0" dirty="0">
                <a:ln>
                  <a:noFill/>
                </a:ln>
                <a:effectLst/>
                <a:uLnTx/>
                <a:uFillTx/>
                <a:ea typeface="+mn-ea"/>
                <a:cs typeface="Segoe UI Semilight" panose="020B0402040204020203" pitchFamily="34" charset="0"/>
              </a:rPr>
              <a:t> </a:t>
            </a:r>
            <a:r>
              <a:rPr kumimoji="0" lang="en-US" sz="1400" b="1" i="0" u="none" strike="noStrike" kern="1200" cap="none" spc="0" normalizeH="0" baseline="0" noProof="0" dirty="0" err="1">
                <a:ln>
                  <a:noFill/>
                </a:ln>
                <a:effectLst/>
                <a:uLnTx/>
                <a:uFillTx/>
                <a:ea typeface="+mn-ea"/>
                <a:cs typeface="Segoe UI Semilight" panose="020B0402040204020203" pitchFamily="34" charset="0"/>
              </a:rPr>
              <a:t>HydroPeptide</a:t>
            </a:r>
            <a:r>
              <a:rPr kumimoji="0" lang="en-US" sz="1400" b="1" i="0" u="none" strike="noStrike" kern="1200" cap="none" spc="0" normalizeH="0" baseline="0" noProof="0" dirty="0">
                <a:ln>
                  <a:noFill/>
                </a:ln>
                <a:effectLst/>
                <a:uLnTx/>
                <a:uFillTx/>
                <a:ea typeface="+mn-ea"/>
                <a:cs typeface="Segoe UI Semilight" panose="020B0402040204020203" pitchFamily="34" charset="0"/>
              </a:rPr>
              <a:t> </a:t>
            </a:r>
            <a:r>
              <a:rPr kumimoji="0" lang="en-US" sz="1400" b="0" i="0" u="none" strike="noStrike" kern="1200" cap="none" spc="0" normalizeH="0" baseline="0" noProof="0" dirty="0">
                <a:ln>
                  <a:noFill/>
                </a:ln>
                <a:effectLst/>
                <a:uLnTx/>
                <a:uFillTx/>
                <a:ea typeface="+mn-ea"/>
                <a:cs typeface="Segoe UI Semilight" panose="020B0402040204020203" pitchFamily="34" charset="0"/>
                <a:sym typeface="Wingdings"/>
              </a:rPr>
              <a:t> ACTEX</a:t>
            </a:r>
            <a:r>
              <a:rPr kumimoji="0" lang="en-US" sz="1400" b="0" i="0" u="none" strike="noStrike" kern="1200" cap="none" spc="0" normalizeH="0" baseline="30000" noProof="0" dirty="0">
                <a:ln>
                  <a:noFill/>
                </a:ln>
                <a:effectLst/>
                <a:uLnTx/>
                <a:uFillTx/>
                <a:ea typeface="+mn-ea"/>
                <a:cs typeface="Segoe UI Semilight" panose="020B0402040204020203" pitchFamily="34" charset="0"/>
                <a:sym typeface="Wingdings"/>
              </a:rPr>
              <a:t>TM</a:t>
            </a:r>
            <a:r>
              <a:rPr kumimoji="0" lang="en-US" sz="1400" b="0" i="0" u="none" strike="noStrike" kern="1200" cap="none" spc="0" normalizeH="0" baseline="0" noProof="0" dirty="0">
                <a:ln>
                  <a:noFill/>
                </a:ln>
                <a:effectLst/>
                <a:uLnTx/>
                <a:uFillTx/>
                <a:ea typeface="+mn-ea"/>
                <a:cs typeface="Segoe UI Semilight" panose="020B0402040204020203" pitchFamily="34" charset="0"/>
                <a:sym typeface="Wingdings"/>
              </a:rPr>
              <a:t> </a:t>
            </a:r>
            <a:endParaRPr kumimoji="0" lang="en-US" sz="1400" b="0" i="0" u="none" strike="noStrike" kern="1200" cap="none" spc="0" normalizeH="0" baseline="30000" noProof="0" dirty="0">
              <a:ln>
                <a:noFill/>
              </a:ln>
              <a:effectLst/>
              <a:uLnTx/>
              <a:uFillTx/>
              <a:ea typeface="+mn-ea"/>
              <a:cs typeface="Segoe UI Semilight" panose="020B0402040204020203" pitchFamily="34" charset="0"/>
              <a:sym typeface="Wingding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ea typeface="+mn-ea"/>
              <a:cs typeface="Segoe UI Semilight" panose="020B0402040204020203" pitchFamily="34" charset="0"/>
            </a:endParaRPr>
          </a:p>
          <a:p>
            <a:pPr marL="285750" marR="0" lvl="0" indent="-285750" algn="l" defTabSz="914400" rtl="0" eaLnBrk="1" fontAlgn="auto" latinLnBrk="0" hangingPunct="1">
              <a:lnSpc>
                <a:spcPts val="23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effectLst/>
                <a:uLnTx/>
                <a:uFillTx/>
                <a:ea typeface="+mn-ea"/>
                <a:cs typeface="Segoe UI Semibold" panose="020B0702040204020203" pitchFamily="34" charset="0"/>
              </a:rPr>
              <a:t>Strong proprietary technologies and IPs: </a:t>
            </a:r>
            <a:r>
              <a:rPr kumimoji="0" lang="en-US" b="0" u="none" strike="noStrike" kern="1200" cap="none" spc="0" normalizeH="0" baseline="0" noProof="0" dirty="0">
                <a:ln>
                  <a:noFill/>
                </a:ln>
                <a:effectLst/>
                <a:uLnTx/>
                <a:uFillTx/>
                <a:ea typeface="Helvetica Neue" charset="0"/>
                <a:cs typeface="Segoe UI Semilight" panose="020B0402040204020203" pitchFamily="34" charset="0"/>
              </a:rPr>
              <a:t>Addressing multi-billion dollar, unmet cell and gene therapy markets worldwide</a:t>
            </a:r>
            <a:endParaRPr kumimoji="0" lang="en-US" sz="1600" b="0" u="none" strike="noStrike" kern="1200" cap="none" spc="0" normalizeH="0" baseline="0" noProof="0" dirty="0">
              <a:ln>
                <a:noFill/>
              </a:ln>
              <a:effectLst/>
              <a:uLnTx/>
              <a:uFillTx/>
              <a:ea typeface="Helvetica Neue" charset="0"/>
              <a:cs typeface="Segoe UI Semilight" panose="020B0402040204020203" pitchFamily="34" charset="0"/>
            </a:endParaRPr>
          </a:p>
        </p:txBody>
      </p:sp>
      <p:pic>
        <p:nvPicPr>
          <p:cNvPr id="16" name="Picture 15">
            <a:extLst>
              <a:ext uri="{FF2B5EF4-FFF2-40B4-BE49-F238E27FC236}">
                <a16:creationId xmlns:a16="http://schemas.microsoft.com/office/drawing/2014/main" id="{50406F27-04BF-4A81-840F-3189691AF5EF}"/>
              </a:ext>
            </a:extLst>
          </p:cNvPr>
          <p:cNvPicPr>
            <a:picLocks noChangeAspect="1"/>
          </p:cNvPicPr>
          <p:nvPr/>
        </p:nvPicPr>
        <p:blipFill rotWithShape="1">
          <a:blip r:embed="rId3"/>
          <a:srcRect l="9535" t="27639" r="10434" b="33704"/>
          <a:stretch/>
        </p:blipFill>
        <p:spPr>
          <a:xfrm>
            <a:off x="9698276" y="4422073"/>
            <a:ext cx="1409700" cy="548514"/>
          </a:xfrm>
          <a:prstGeom prst="rect">
            <a:avLst/>
          </a:prstGeom>
        </p:spPr>
      </p:pic>
      <p:pic>
        <p:nvPicPr>
          <p:cNvPr id="17" name="Picture 16">
            <a:extLst>
              <a:ext uri="{FF2B5EF4-FFF2-40B4-BE49-F238E27FC236}">
                <a16:creationId xmlns:a16="http://schemas.microsoft.com/office/drawing/2014/main" id="{20BC279E-F925-494C-AFDC-B937C8247CBB}"/>
              </a:ext>
            </a:extLst>
          </p:cNvPr>
          <p:cNvPicPr>
            <a:picLocks noChangeAspect="1"/>
          </p:cNvPicPr>
          <p:nvPr/>
        </p:nvPicPr>
        <p:blipFill>
          <a:blip r:embed="rId4"/>
          <a:stretch>
            <a:fillRect/>
          </a:stretch>
        </p:blipFill>
        <p:spPr>
          <a:xfrm>
            <a:off x="10223457" y="3495376"/>
            <a:ext cx="866713" cy="866713"/>
          </a:xfrm>
          <a:prstGeom prst="rect">
            <a:avLst/>
          </a:prstGeom>
        </p:spPr>
      </p:pic>
      <p:pic>
        <p:nvPicPr>
          <p:cNvPr id="18" name="Picture 17">
            <a:extLst>
              <a:ext uri="{FF2B5EF4-FFF2-40B4-BE49-F238E27FC236}">
                <a16:creationId xmlns:a16="http://schemas.microsoft.com/office/drawing/2014/main" id="{36E6B9AE-9097-42AA-8483-A799FFE7A9D2}"/>
              </a:ext>
            </a:extLst>
          </p:cNvPr>
          <p:cNvPicPr>
            <a:picLocks noChangeAspect="1"/>
          </p:cNvPicPr>
          <p:nvPr/>
        </p:nvPicPr>
        <p:blipFill rotWithShape="1">
          <a:blip r:embed="rId5"/>
          <a:srcRect l="19314" r="13525"/>
          <a:stretch/>
        </p:blipFill>
        <p:spPr>
          <a:xfrm>
            <a:off x="9432782" y="3486788"/>
            <a:ext cx="668509" cy="663595"/>
          </a:xfrm>
          <a:prstGeom prst="rect">
            <a:avLst/>
          </a:prstGeom>
        </p:spPr>
      </p:pic>
      <p:pic>
        <p:nvPicPr>
          <p:cNvPr id="19" name="Picture 18">
            <a:extLst>
              <a:ext uri="{FF2B5EF4-FFF2-40B4-BE49-F238E27FC236}">
                <a16:creationId xmlns:a16="http://schemas.microsoft.com/office/drawing/2014/main" id="{D854BAEE-9EAB-45EA-B2C5-0FDB1AFE171A}"/>
              </a:ext>
            </a:extLst>
          </p:cNvPr>
          <p:cNvPicPr>
            <a:picLocks noChangeAspect="1"/>
          </p:cNvPicPr>
          <p:nvPr/>
        </p:nvPicPr>
        <p:blipFill>
          <a:blip r:embed="rId6"/>
          <a:stretch>
            <a:fillRect/>
          </a:stretch>
        </p:blipFill>
        <p:spPr>
          <a:xfrm>
            <a:off x="9261228" y="4105084"/>
            <a:ext cx="962229" cy="498145"/>
          </a:xfrm>
          <a:prstGeom prst="rect">
            <a:avLst/>
          </a:prstGeom>
        </p:spPr>
      </p:pic>
      <p:sp>
        <p:nvSpPr>
          <p:cNvPr id="4" name="TextBox 3">
            <a:extLst>
              <a:ext uri="{FF2B5EF4-FFF2-40B4-BE49-F238E27FC236}">
                <a16:creationId xmlns:a16="http://schemas.microsoft.com/office/drawing/2014/main" id="{5388E278-D818-4D44-92C4-3919BEB89D5B}"/>
              </a:ext>
            </a:extLst>
          </p:cNvPr>
          <p:cNvSpPr txBox="1"/>
          <p:nvPr/>
        </p:nvSpPr>
        <p:spPr>
          <a:xfrm>
            <a:off x="1209963" y="3273372"/>
            <a:ext cx="10143837" cy="1754021"/>
          </a:xfrm>
          <a:prstGeom prst="rect">
            <a:avLst/>
          </a:prstGeom>
          <a:solidFill>
            <a:srgbClr val="92D050">
              <a:alpha val="24000"/>
            </a:srgbClr>
          </a:solid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DCA702F1-7C0F-46C0-A868-E462DE450566}"/>
              </a:ext>
            </a:extLst>
          </p:cNvPr>
          <p:cNvSpPr>
            <a:spLocks noGrp="1"/>
          </p:cNvSpPr>
          <p:nvPr>
            <p:ph type="sldNum" sz="quarter" idx="12"/>
          </p:nvPr>
        </p:nvSpPr>
        <p:spPr/>
        <p:txBody>
          <a:bodyPr/>
          <a:lstStyle/>
          <a:p>
            <a:fld id="{56C933F6-C046-ED41-854E-4FF4B8BE37EE}" type="slidenum">
              <a:rPr lang="en-US" smtClean="0"/>
              <a:t>4</a:t>
            </a:fld>
            <a:endParaRPr lang="en-US" dirty="0"/>
          </a:p>
        </p:txBody>
      </p:sp>
    </p:spTree>
    <p:extLst>
      <p:ext uri="{BB962C8B-B14F-4D97-AF65-F5344CB8AC3E}">
        <p14:creationId xmlns:p14="http://schemas.microsoft.com/office/powerpoint/2010/main" val="63921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D49C-2A01-4829-960D-EF1F44E21ACD}"/>
              </a:ext>
            </a:extLst>
          </p:cNvPr>
          <p:cNvSpPr>
            <a:spLocks noGrp="1"/>
          </p:cNvSpPr>
          <p:nvPr>
            <p:ph type="title"/>
          </p:nvPr>
        </p:nvSpPr>
        <p:spPr/>
        <p:txBody>
          <a:bodyPr>
            <a:noAutofit/>
          </a:bodyPr>
          <a:lstStyle/>
          <a:p>
            <a:r>
              <a:rPr lang="en-US" sz="2800" dirty="0"/>
              <a:t>Major Clinical Base: Lu </a:t>
            </a:r>
            <a:r>
              <a:rPr lang="en-US" sz="2800" dirty="0" err="1"/>
              <a:t>Daopei</a:t>
            </a:r>
            <a:r>
              <a:rPr lang="en-US" sz="2800" dirty="0"/>
              <a:t> Hospital and Affiliates </a:t>
            </a:r>
          </a:p>
        </p:txBody>
      </p:sp>
      <p:pic>
        <p:nvPicPr>
          <p:cNvPr id="3" name="Picture 2" descr="A picture containing text&#10;&#10;Description automatically generated">
            <a:extLst>
              <a:ext uri="{FF2B5EF4-FFF2-40B4-BE49-F238E27FC236}">
                <a16:creationId xmlns:a16="http://schemas.microsoft.com/office/drawing/2014/main" id="{2972F23F-FD37-4725-A757-AC0C2D7AD106}"/>
              </a:ext>
            </a:extLst>
          </p:cNvPr>
          <p:cNvPicPr>
            <a:picLocks noChangeAspect="1"/>
          </p:cNvPicPr>
          <p:nvPr/>
        </p:nvPicPr>
        <p:blipFill rotWithShape="1">
          <a:blip r:embed="rId2"/>
          <a:srcRect t="22467"/>
          <a:stretch/>
        </p:blipFill>
        <p:spPr>
          <a:xfrm>
            <a:off x="0" y="1438275"/>
            <a:ext cx="12192000" cy="4866938"/>
          </a:xfrm>
          <a:prstGeom prst="rect">
            <a:avLst/>
          </a:prstGeom>
        </p:spPr>
      </p:pic>
      <p:sp>
        <p:nvSpPr>
          <p:cNvPr id="4" name="Slide Number Placeholder 3">
            <a:extLst>
              <a:ext uri="{FF2B5EF4-FFF2-40B4-BE49-F238E27FC236}">
                <a16:creationId xmlns:a16="http://schemas.microsoft.com/office/drawing/2014/main" id="{499B01BD-F654-4FF4-83EF-FA337E79E711}"/>
              </a:ext>
            </a:extLst>
          </p:cNvPr>
          <p:cNvSpPr>
            <a:spLocks noGrp="1"/>
          </p:cNvSpPr>
          <p:nvPr>
            <p:ph type="sldNum" sz="quarter" idx="12"/>
          </p:nvPr>
        </p:nvSpPr>
        <p:spPr/>
        <p:txBody>
          <a:bodyPr/>
          <a:lstStyle/>
          <a:p>
            <a:fld id="{56C933F6-C046-ED41-854E-4FF4B8BE37EE}" type="slidenum">
              <a:rPr lang="en-US" smtClean="0"/>
              <a:t>5</a:t>
            </a:fld>
            <a:endParaRPr lang="en-US" dirty="0"/>
          </a:p>
        </p:txBody>
      </p:sp>
    </p:spTree>
    <p:extLst>
      <p:ext uri="{BB962C8B-B14F-4D97-AF65-F5344CB8AC3E}">
        <p14:creationId xmlns:p14="http://schemas.microsoft.com/office/powerpoint/2010/main" val="4128351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EECE7-7ED8-429C-B2C1-CC8C808366C3}"/>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Helvetica Neue" charset="0"/>
                <a:ea typeface="Helvetica Neue" charset="0"/>
                <a:cs typeface="Helvetica Neue" charset="0"/>
              </a:rPr>
              <a:t>Core Technology Platform: CAR-T</a:t>
            </a:r>
            <a:endParaRPr lang="en-US" dirty="0"/>
          </a:p>
        </p:txBody>
      </p:sp>
      <p:sp>
        <p:nvSpPr>
          <p:cNvPr id="3" name="TextBox 2">
            <a:extLst>
              <a:ext uri="{FF2B5EF4-FFF2-40B4-BE49-F238E27FC236}">
                <a16:creationId xmlns:a16="http://schemas.microsoft.com/office/drawing/2014/main" id="{34DFC356-834D-436B-A5B9-79180C081BFC}"/>
              </a:ext>
            </a:extLst>
          </p:cNvPr>
          <p:cNvSpPr txBox="1"/>
          <p:nvPr/>
        </p:nvSpPr>
        <p:spPr>
          <a:xfrm>
            <a:off x="11402284" y="6456217"/>
            <a:ext cx="276038" cy="307777"/>
          </a:xfrm>
          <a:prstGeom prst="rect">
            <a:avLst/>
          </a:prstGeom>
          <a:noFill/>
        </p:spPr>
        <p:txBody>
          <a:bodyPr wrap="none" rtlCol="0">
            <a:spAutoFit/>
          </a:bodyPr>
          <a:lstStyle/>
          <a:p>
            <a:r>
              <a:rPr lang="en-US" sz="1400" dirty="0"/>
              <a:t>8</a:t>
            </a:r>
          </a:p>
        </p:txBody>
      </p:sp>
      <p:pic>
        <p:nvPicPr>
          <p:cNvPr id="4" name="Picture 3">
            <a:extLst>
              <a:ext uri="{FF2B5EF4-FFF2-40B4-BE49-F238E27FC236}">
                <a16:creationId xmlns:a16="http://schemas.microsoft.com/office/drawing/2014/main" id="{F321E50E-976B-4998-A2B2-EC15CF62E0D6}"/>
              </a:ext>
            </a:extLst>
          </p:cNvPr>
          <p:cNvPicPr>
            <a:picLocks noChangeAspect="1"/>
          </p:cNvPicPr>
          <p:nvPr/>
        </p:nvPicPr>
        <p:blipFill>
          <a:blip r:embed="rId2"/>
          <a:stretch>
            <a:fillRect/>
          </a:stretch>
        </p:blipFill>
        <p:spPr>
          <a:xfrm>
            <a:off x="736697" y="1884994"/>
            <a:ext cx="2762383" cy="3376246"/>
          </a:xfrm>
          <a:prstGeom prst="rect">
            <a:avLst/>
          </a:prstGeom>
        </p:spPr>
      </p:pic>
      <p:sp>
        <p:nvSpPr>
          <p:cNvPr id="5" name="Rectangle 4">
            <a:extLst>
              <a:ext uri="{FF2B5EF4-FFF2-40B4-BE49-F238E27FC236}">
                <a16:creationId xmlns:a16="http://schemas.microsoft.com/office/drawing/2014/main" id="{BF5B1C39-F52C-4E7A-A46A-53A611DC97EF}"/>
              </a:ext>
            </a:extLst>
          </p:cNvPr>
          <p:cNvSpPr/>
          <p:nvPr/>
        </p:nvSpPr>
        <p:spPr>
          <a:xfrm>
            <a:off x="7012468" y="1528526"/>
            <a:ext cx="4897299" cy="20891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lang="en-US">
              <a:solidFill>
                <a:prstClr val="black"/>
              </a:solidFill>
              <a:latin typeface="Calibri" panose="020F0502020204030204"/>
            </a:endParaRPr>
          </a:p>
          <a:p>
            <a:pPr marL="442913" marR="0" lvl="0"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Aug.2017  Gilead - Kite      $11.9 Billion</a:t>
            </a:r>
          </a:p>
          <a:p>
            <a:pPr marL="442913" marR="0" lvl="0"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Jan.2018  Celgene - Juno   $9 Billion</a:t>
            </a:r>
          </a:p>
          <a:p>
            <a:pPr marL="442913" marR="0" lvl="0"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Jan.2019  BMS - Celgene   $74 Billion</a:t>
            </a:r>
          </a:p>
          <a:p>
            <a:pPr algn="ctr"/>
            <a:endParaRPr lang="en-US"/>
          </a:p>
        </p:txBody>
      </p:sp>
      <p:sp>
        <p:nvSpPr>
          <p:cNvPr id="6" name="Rectangle 5">
            <a:extLst>
              <a:ext uri="{FF2B5EF4-FFF2-40B4-BE49-F238E27FC236}">
                <a16:creationId xmlns:a16="http://schemas.microsoft.com/office/drawing/2014/main" id="{D355B79B-8BDC-486C-A8BB-5C6112F245A6}"/>
              </a:ext>
            </a:extLst>
          </p:cNvPr>
          <p:cNvSpPr/>
          <p:nvPr/>
        </p:nvSpPr>
        <p:spPr>
          <a:xfrm>
            <a:off x="3715350" y="3747001"/>
            <a:ext cx="5887882" cy="26975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B929E3-5915-4B32-80DD-A69E26B5FF86}"/>
              </a:ext>
            </a:extLst>
          </p:cNvPr>
          <p:cNvSpPr txBox="1"/>
          <p:nvPr/>
        </p:nvSpPr>
        <p:spPr>
          <a:xfrm>
            <a:off x="4556306" y="3940516"/>
            <a:ext cx="4076693" cy="461665"/>
          </a:xfrm>
          <a:prstGeom prst="rect">
            <a:avLst/>
          </a:prstGeom>
          <a:noFill/>
        </p:spPr>
        <p:txBody>
          <a:bodyPr wrap="none" rtlCol="0">
            <a:spAutoFit/>
          </a:bodyPr>
          <a:lstStyle/>
          <a:p>
            <a:r>
              <a:rPr lang="en-US" sz="2400" b="1"/>
              <a:t>5 U.S. FDA-</a:t>
            </a:r>
            <a:r>
              <a:rPr lang="en-US" sz="2400" b="1">
                <a:solidFill>
                  <a:srgbClr val="002060"/>
                </a:solidFill>
              </a:rPr>
              <a:t>Approved</a:t>
            </a:r>
            <a:r>
              <a:rPr lang="en-US" sz="2400" b="1"/>
              <a:t> Products </a:t>
            </a:r>
          </a:p>
        </p:txBody>
      </p:sp>
      <p:sp>
        <p:nvSpPr>
          <p:cNvPr id="8" name="TextBox 7">
            <a:extLst>
              <a:ext uri="{FF2B5EF4-FFF2-40B4-BE49-F238E27FC236}">
                <a16:creationId xmlns:a16="http://schemas.microsoft.com/office/drawing/2014/main" id="{AC54B5A3-9F8B-4DD4-9870-10232F02936E}"/>
              </a:ext>
            </a:extLst>
          </p:cNvPr>
          <p:cNvSpPr txBox="1"/>
          <p:nvPr/>
        </p:nvSpPr>
        <p:spPr>
          <a:xfrm>
            <a:off x="3941421" y="4548636"/>
            <a:ext cx="5741572" cy="2185214"/>
          </a:xfrm>
          <a:prstGeom prst="rect">
            <a:avLst/>
          </a:prstGeom>
          <a:noFill/>
        </p:spPr>
        <p:txBody>
          <a:bodyPr wrap="none" rtlCol="0">
            <a:spAutoFit/>
          </a:bodyPr>
          <a:lstStyle/>
          <a:p>
            <a:pPr>
              <a:lnSpc>
                <a:spcPts val="2360"/>
              </a:lnSpc>
            </a:pPr>
            <a:r>
              <a:rPr lang="en-US" b="1" err="1">
                <a:solidFill>
                  <a:schemeClr val="accent5">
                    <a:lumMod val="75000"/>
                  </a:schemeClr>
                </a:solidFill>
              </a:rPr>
              <a:t>Kymriah</a:t>
            </a:r>
            <a:r>
              <a:rPr lang="en-US"/>
              <a:t>        Novartis             2017 (auto, CD19, B-ALL)</a:t>
            </a:r>
          </a:p>
          <a:p>
            <a:pPr>
              <a:lnSpc>
                <a:spcPts val="2360"/>
              </a:lnSpc>
            </a:pPr>
            <a:r>
              <a:rPr lang="en-US" b="1" err="1">
                <a:solidFill>
                  <a:schemeClr val="accent5">
                    <a:lumMod val="75000"/>
                  </a:schemeClr>
                </a:solidFill>
              </a:rPr>
              <a:t>Yescarda</a:t>
            </a:r>
            <a:r>
              <a:rPr lang="en-US"/>
              <a:t>       Gilead/Kite        2017 (auto, CD19, lymphoma)</a:t>
            </a:r>
          </a:p>
          <a:p>
            <a:pPr>
              <a:lnSpc>
                <a:spcPts val="2360"/>
              </a:lnSpc>
            </a:pPr>
            <a:r>
              <a:rPr lang="en-US" b="1" err="1">
                <a:solidFill>
                  <a:schemeClr val="accent5">
                    <a:lumMod val="75000"/>
                  </a:schemeClr>
                </a:solidFill>
              </a:rPr>
              <a:t>Tecartus</a:t>
            </a:r>
            <a:r>
              <a:rPr lang="en-US"/>
              <a:t>        Gilead/Kite        2020 (auto, CD19, lymphoma)</a:t>
            </a:r>
          </a:p>
          <a:p>
            <a:pPr>
              <a:lnSpc>
                <a:spcPts val="2360"/>
              </a:lnSpc>
            </a:pPr>
            <a:r>
              <a:rPr lang="en-US" b="1" err="1">
                <a:solidFill>
                  <a:schemeClr val="accent5">
                    <a:lumMod val="75000"/>
                  </a:schemeClr>
                </a:solidFill>
              </a:rPr>
              <a:t>Breyanzi</a:t>
            </a:r>
            <a:r>
              <a:rPr lang="en-US"/>
              <a:t>        BMS/Juno          2021 (auto, CD19, MCL)</a:t>
            </a:r>
          </a:p>
          <a:p>
            <a:pPr>
              <a:lnSpc>
                <a:spcPts val="2360"/>
              </a:lnSpc>
            </a:pPr>
            <a:r>
              <a:rPr lang="en-US" b="1" err="1">
                <a:solidFill>
                  <a:srgbClr val="0070C0"/>
                </a:solidFill>
              </a:rPr>
              <a:t>Abecma</a:t>
            </a:r>
            <a:r>
              <a:rPr lang="en-US"/>
              <a:t>         BMS/Bluebird   2021 (auto, BCMA, MM)</a:t>
            </a:r>
          </a:p>
          <a:p>
            <a:endParaRPr lang="en-US"/>
          </a:p>
          <a:p>
            <a:endParaRPr lang="en-US"/>
          </a:p>
        </p:txBody>
      </p:sp>
      <p:sp>
        <p:nvSpPr>
          <p:cNvPr id="9" name="TextBox 8">
            <a:extLst>
              <a:ext uri="{FF2B5EF4-FFF2-40B4-BE49-F238E27FC236}">
                <a16:creationId xmlns:a16="http://schemas.microsoft.com/office/drawing/2014/main" id="{7C275974-EC43-43DF-9D2A-53766B404572}"/>
              </a:ext>
            </a:extLst>
          </p:cNvPr>
          <p:cNvSpPr txBox="1"/>
          <p:nvPr/>
        </p:nvSpPr>
        <p:spPr>
          <a:xfrm>
            <a:off x="3824008" y="1515997"/>
            <a:ext cx="2851486" cy="461665"/>
          </a:xfrm>
          <a:prstGeom prst="rect">
            <a:avLst/>
          </a:prstGeom>
          <a:noFill/>
        </p:spPr>
        <p:txBody>
          <a:bodyPr wrap="none" rtlCol="0">
            <a:spAutoFit/>
          </a:bodyPr>
          <a:lstStyle/>
          <a:p>
            <a:r>
              <a:rPr lang="en-US" sz="2400" b="1">
                <a:solidFill>
                  <a:schemeClr val="accent6">
                    <a:lumMod val="50000"/>
                  </a:schemeClr>
                </a:solidFill>
              </a:rPr>
              <a:t>Global CAR-T Market</a:t>
            </a:r>
          </a:p>
        </p:txBody>
      </p:sp>
      <p:sp>
        <p:nvSpPr>
          <p:cNvPr id="10" name="TextBox 9">
            <a:extLst>
              <a:ext uri="{FF2B5EF4-FFF2-40B4-BE49-F238E27FC236}">
                <a16:creationId xmlns:a16="http://schemas.microsoft.com/office/drawing/2014/main" id="{9B49F9E9-4CDE-432F-9ABA-791286C7ED51}"/>
              </a:ext>
            </a:extLst>
          </p:cNvPr>
          <p:cNvSpPr txBox="1"/>
          <p:nvPr/>
        </p:nvSpPr>
        <p:spPr>
          <a:xfrm>
            <a:off x="7583899" y="1601569"/>
            <a:ext cx="3142335" cy="369332"/>
          </a:xfrm>
          <a:prstGeom prst="rect">
            <a:avLst/>
          </a:prstGeom>
          <a:noFill/>
        </p:spPr>
        <p:txBody>
          <a:bodyPr wrap="none" rtlCol="0">
            <a:spAutoFit/>
          </a:bodyPr>
          <a:lstStyle/>
          <a:p>
            <a:r>
              <a:rPr lang="en-US" b="1">
                <a:solidFill>
                  <a:srgbClr val="002060"/>
                </a:solidFill>
              </a:rPr>
              <a:t>           Recent Mega M&amp;A Deals</a:t>
            </a:r>
          </a:p>
        </p:txBody>
      </p:sp>
      <p:pic>
        <p:nvPicPr>
          <p:cNvPr id="11" name="Picture 10">
            <a:extLst>
              <a:ext uri="{FF2B5EF4-FFF2-40B4-BE49-F238E27FC236}">
                <a16:creationId xmlns:a16="http://schemas.microsoft.com/office/drawing/2014/main" id="{4FFBFA61-4F3D-4BCB-B7C5-16F872AA5E23}"/>
              </a:ext>
            </a:extLst>
          </p:cNvPr>
          <p:cNvPicPr>
            <a:picLocks noChangeAspect="1"/>
          </p:cNvPicPr>
          <p:nvPr/>
        </p:nvPicPr>
        <p:blipFill>
          <a:blip r:embed="rId3"/>
          <a:stretch>
            <a:fillRect/>
          </a:stretch>
        </p:blipFill>
        <p:spPr>
          <a:xfrm>
            <a:off x="9731763" y="3725806"/>
            <a:ext cx="2174098" cy="2730411"/>
          </a:xfrm>
          <a:prstGeom prst="rect">
            <a:avLst/>
          </a:prstGeom>
        </p:spPr>
      </p:pic>
      <p:pic>
        <p:nvPicPr>
          <p:cNvPr id="12" name="Picture 11">
            <a:extLst>
              <a:ext uri="{FF2B5EF4-FFF2-40B4-BE49-F238E27FC236}">
                <a16:creationId xmlns:a16="http://schemas.microsoft.com/office/drawing/2014/main" id="{2F1BB1E2-C11E-478E-B56C-CDCF44557590}"/>
              </a:ext>
            </a:extLst>
          </p:cNvPr>
          <p:cNvPicPr>
            <a:picLocks noChangeAspect="1"/>
          </p:cNvPicPr>
          <p:nvPr/>
        </p:nvPicPr>
        <p:blipFill>
          <a:blip r:embed="rId4"/>
          <a:stretch>
            <a:fillRect/>
          </a:stretch>
        </p:blipFill>
        <p:spPr>
          <a:xfrm>
            <a:off x="3730653" y="1953047"/>
            <a:ext cx="2928638" cy="1630573"/>
          </a:xfrm>
          <a:prstGeom prst="rect">
            <a:avLst/>
          </a:prstGeom>
        </p:spPr>
      </p:pic>
      <p:sp>
        <p:nvSpPr>
          <p:cNvPr id="13" name="Slide Number Placeholder 12">
            <a:extLst>
              <a:ext uri="{FF2B5EF4-FFF2-40B4-BE49-F238E27FC236}">
                <a16:creationId xmlns:a16="http://schemas.microsoft.com/office/drawing/2014/main" id="{52E70E42-2502-41C7-AF7C-430E2E450739}"/>
              </a:ext>
            </a:extLst>
          </p:cNvPr>
          <p:cNvSpPr>
            <a:spLocks noGrp="1"/>
          </p:cNvSpPr>
          <p:nvPr>
            <p:ph type="sldNum" sz="quarter" idx="12"/>
          </p:nvPr>
        </p:nvSpPr>
        <p:spPr/>
        <p:txBody>
          <a:bodyPr/>
          <a:lstStyle/>
          <a:p>
            <a:fld id="{56C933F6-C046-ED41-854E-4FF4B8BE37EE}" type="slidenum">
              <a:rPr lang="en-US" smtClean="0"/>
              <a:t>6</a:t>
            </a:fld>
            <a:endParaRPr lang="en-US"/>
          </a:p>
        </p:txBody>
      </p:sp>
    </p:spTree>
    <p:extLst>
      <p:ext uri="{BB962C8B-B14F-4D97-AF65-F5344CB8AC3E}">
        <p14:creationId xmlns:p14="http://schemas.microsoft.com/office/powerpoint/2010/main" val="2255753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8B25-8E4A-40F2-9178-AF36C3C7F3C5}"/>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FFC000">
                    <a:lumMod val="20000"/>
                    <a:lumOff val="80000"/>
                  </a:srgbClr>
                </a:solidFill>
                <a:effectLst>
                  <a:outerShdw blurRad="38100" dist="38100" dir="2700000" algn="tl">
                    <a:srgbClr val="000000">
                      <a:alpha val="43137"/>
                    </a:srgbClr>
                  </a:outerShdw>
                </a:effectLst>
                <a:uLnTx/>
                <a:uFillTx/>
                <a:latin typeface="Helvetica Neue" charset="0"/>
                <a:ea typeface="Helvetica Neue" charset="0"/>
                <a:cs typeface="Helvetica Neue" charset="0"/>
              </a:rPr>
              <a:t>Spectrum of Avalon’s Cellular Technology Platforms</a:t>
            </a:r>
            <a:endParaRPr lang="en-US" dirty="0"/>
          </a:p>
        </p:txBody>
      </p:sp>
      <p:pic>
        <p:nvPicPr>
          <p:cNvPr id="3" name="Picture 2" descr="Diagram&#10;&#10;Description automatically generated">
            <a:extLst>
              <a:ext uri="{FF2B5EF4-FFF2-40B4-BE49-F238E27FC236}">
                <a16:creationId xmlns:a16="http://schemas.microsoft.com/office/drawing/2014/main" id="{D5D3EA43-9E2C-4446-94B2-3C189C00FFD2}"/>
              </a:ext>
            </a:extLst>
          </p:cNvPr>
          <p:cNvPicPr>
            <a:picLocks noChangeAspect="1"/>
          </p:cNvPicPr>
          <p:nvPr/>
        </p:nvPicPr>
        <p:blipFill>
          <a:blip r:embed="rId2"/>
          <a:stretch>
            <a:fillRect/>
          </a:stretch>
        </p:blipFill>
        <p:spPr>
          <a:xfrm>
            <a:off x="513678" y="1376731"/>
            <a:ext cx="11678322" cy="4601388"/>
          </a:xfrm>
          <a:prstGeom prst="rect">
            <a:avLst/>
          </a:prstGeom>
        </p:spPr>
      </p:pic>
      <p:sp>
        <p:nvSpPr>
          <p:cNvPr id="4" name="TextBox 3">
            <a:extLst>
              <a:ext uri="{FF2B5EF4-FFF2-40B4-BE49-F238E27FC236}">
                <a16:creationId xmlns:a16="http://schemas.microsoft.com/office/drawing/2014/main" id="{C5111ABF-E3B3-4164-8E25-5437AD3A3804}"/>
              </a:ext>
            </a:extLst>
          </p:cNvPr>
          <p:cNvSpPr txBox="1"/>
          <p:nvPr/>
        </p:nvSpPr>
        <p:spPr>
          <a:xfrm>
            <a:off x="4536798" y="5546844"/>
            <a:ext cx="704039" cy="492443"/>
          </a:xfrm>
          <a:prstGeom prst="rect">
            <a:avLst/>
          </a:prstGeom>
          <a:noFill/>
        </p:spPr>
        <p:txBody>
          <a:bodyPr wrap="none" rtlCol="0">
            <a:spAutoFit/>
          </a:bodyPr>
          <a:lstStyle/>
          <a:p>
            <a:pPr algn="ctr"/>
            <a:r>
              <a:rPr lang="en-CN" sz="1300"/>
              <a:t>CAR-NK</a:t>
            </a:r>
          </a:p>
          <a:p>
            <a:pPr algn="ctr"/>
            <a:r>
              <a:rPr lang="en-CN" sz="1300"/>
              <a:t>Cell</a:t>
            </a:r>
          </a:p>
        </p:txBody>
      </p:sp>
      <p:sp>
        <p:nvSpPr>
          <p:cNvPr id="5" name="TextBox 4">
            <a:extLst>
              <a:ext uri="{FF2B5EF4-FFF2-40B4-BE49-F238E27FC236}">
                <a16:creationId xmlns:a16="http://schemas.microsoft.com/office/drawing/2014/main" id="{F9BC9E42-B962-4628-91EC-5D7A120EE0D3}"/>
              </a:ext>
            </a:extLst>
          </p:cNvPr>
          <p:cNvSpPr txBox="1"/>
          <p:nvPr/>
        </p:nvSpPr>
        <p:spPr>
          <a:xfrm>
            <a:off x="9666728" y="1701687"/>
            <a:ext cx="1231043" cy="338554"/>
          </a:xfrm>
          <a:prstGeom prst="rect">
            <a:avLst/>
          </a:prstGeom>
          <a:noFill/>
        </p:spPr>
        <p:txBody>
          <a:bodyPr wrap="none" rtlCol="0">
            <a:spAutoFit/>
          </a:bodyPr>
          <a:lstStyle/>
          <a:p>
            <a:pPr algn="ctr"/>
            <a:r>
              <a:rPr lang="en-CN" sz="1600"/>
              <a:t>Avalon - MIT</a:t>
            </a:r>
          </a:p>
        </p:txBody>
      </p:sp>
      <p:sp>
        <p:nvSpPr>
          <p:cNvPr id="6" name="Rectangle 5">
            <a:extLst>
              <a:ext uri="{FF2B5EF4-FFF2-40B4-BE49-F238E27FC236}">
                <a16:creationId xmlns:a16="http://schemas.microsoft.com/office/drawing/2014/main" id="{F341379D-0106-4795-9164-245E758FF533}"/>
              </a:ext>
            </a:extLst>
          </p:cNvPr>
          <p:cNvSpPr/>
          <p:nvPr/>
        </p:nvSpPr>
        <p:spPr>
          <a:xfrm>
            <a:off x="6469039" y="5745707"/>
            <a:ext cx="236574" cy="225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pic>
        <p:nvPicPr>
          <p:cNvPr id="7" name="Picture 2">
            <a:extLst>
              <a:ext uri="{FF2B5EF4-FFF2-40B4-BE49-F238E27FC236}">
                <a16:creationId xmlns:a16="http://schemas.microsoft.com/office/drawing/2014/main" id="{B66519F3-06DE-452B-B90F-F8B6B3103D8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7973" t="8644" r="38377" b="41020"/>
          <a:stretch/>
        </p:blipFill>
        <p:spPr bwMode="auto">
          <a:xfrm rot="14135899">
            <a:off x="5343288" y="5102955"/>
            <a:ext cx="966980" cy="144647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0A0F7C91-0AFF-44F2-AF7A-30D391CEC305}"/>
              </a:ext>
            </a:extLst>
          </p:cNvPr>
          <p:cNvSpPr>
            <a:spLocks noGrp="1"/>
          </p:cNvSpPr>
          <p:nvPr>
            <p:ph type="sldNum" sz="quarter" idx="12"/>
          </p:nvPr>
        </p:nvSpPr>
        <p:spPr/>
        <p:txBody>
          <a:bodyPr/>
          <a:lstStyle/>
          <a:p>
            <a:fld id="{56C933F6-C046-ED41-854E-4FF4B8BE37EE}" type="slidenum">
              <a:rPr lang="en-US" smtClean="0"/>
              <a:t>7</a:t>
            </a:fld>
            <a:endParaRPr lang="en-US"/>
          </a:p>
        </p:txBody>
      </p:sp>
    </p:spTree>
    <p:extLst>
      <p:ext uri="{BB962C8B-B14F-4D97-AF65-F5344CB8AC3E}">
        <p14:creationId xmlns:p14="http://schemas.microsoft.com/office/powerpoint/2010/main" val="627657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BD721-AAF4-41EE-82F9-795C232D1636}"/>
              </a:ext>
            </a:extLst>
          </p:cNvPr>
          <p:cNvSpPr>
            <a:spLocks noGrp="1"/>
          </p:cNvSpPr>
          <p:nvPr>
            <p:ph type="title"/>
          </p:nvPr>
        </p:nvSpPr>
        <p:spPr/>
        <p:txBody>
          <a:bodyPr/>
          <a:lstStyle/>
          <a:p>
            <a:r>
              <a:rPr lang="en-US" dirty="0">
                <a:latin typeface="Helvetica Neue" charset="0"/>
                <a:ea typeface="Helvetica Neue" charset="0"/>
                <a:cs typeface="Helvetica Neue" charset="0"/>
              </a:rPr>
              <a:t>Avalon Academic-Industry Partnership </a:t>
            </a:r>
            <a:endParaRPr lang="en-US" dirty="0"/>
          </a:p>
        </p:txBody>
      </p:sp>
      <p:pic>
        <p:nvPicPr>
          <p:cNvPr id="3" name="Picture 2" descr="Timeline&#10;&#10;Description automatically generated">
            <a:extLst>
              <a:ext uri="{FF2B5EF4-FFF2-40B4-BE49-F238E27FC236}">
                <a16:creationId xmlns:a16="http://schemas.microsoft.com/office/drawing/2014/main" id="{36B49086-5C96-484A-B419-0589E2458179}"/>
              </a:ext>
            </a:extLst>
          </p:cNvPr>
          <p:cNvPicPr>
            <a:picLocks noChangeAspect="1"/>
          </p:cNvPicPr>
          <p:nvPr/>
        </p:nvPicPr>
        <p:blipFill rotWithShape="1">
          <a:blip r:embed="rId2"/>
          <a:srcRect t="22501"/>
          <a:stretch/>
        </p:blipFill>
        <p:spPr>
          <a:xfrm>
            <a:off x="0" y="1392684"/>
            <a:ext cx="12188015" cy="4881600"/>
          </a:xfrm>
          <a:prstGeom prst="rect">
            <a:avLst/>
          </a:prstGeom>
        </p:spPr>
      </p:pic>
      <p:sp>
        <p:nvSpPr>
          <p:cNvPr id="4" name="Slide Number Placeholder 3">
            <a:extLst>
              <a:ext uri="{FF2B5EF4-FFF2-40B4-BE49-F238E27FC236}">
                <a16:creationId xmlns:a16="http://schemas.microsoft.com/office/drawing/2014/main" id="{50722DD7-F15F-47F6-A2BD-39072318FBA1}"/>
              </a:ext>
            </a:extLst>
          </p:cNvPr>
          <p:cNvSpPr>
            <a:spLocks noGrp="1"/>
          </p:cNvSpPr>
          <p:nvPr>
            <p:ph type="sldNum" sz="quarter" idx="12"/>
          </p:nvPr>
        </p:nvSpPr>
        <p:spPr/>
        <p:txBody>
          <a:bodyPr/>
          <a:lstStyle/>
          <a:p>
            <a:fld id="{56C933F6-C046-ED41-854E-4FF4B8BE37EE}" type="slidenum">
              <a:rPr lang="en-US" smtClean="0"/>
              <a:t>8</a:t>
            </a:fld>
            <a:endParaRPr lang="en-US"/>
          </a:p>
        </p:txBody>
      </p:sp>
    </p:spTree>
    <p:extLst>
      <p:ext uri="{BB962C8B-B14F-4D97-AF65-F5344CB8AC3E}">
        <p14:creationId xmlns:p14="http://schemas.microsoft.com/office/powerpoint/2010/main" val="1648034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555E-E0E7-4EEB-A192-A79B4C561FB3}"/>
              </a:ext>
            </a:extLst>
          </p:cNvPr>
          <p:cNvSpPr>
            <a:spLocks noGrp="1"/>
          </p:cNvSpPr>
          <p:nvPr>
            <p:ph type="title"/>
          </p:nvPr>
        </p:nvSpPr>
        <p:spPr/>
        <p:txBody>
          <a:bodyPr>
            <a:normAutofit fontScale="90000"/>
          </a:bodyPr>
          <a:lstStyle/>
          <a:p>
            <a:r>
              <a:rPr lang="en-US" dirty="0">
                <a:effectLst>
                  <a:outerShdw blurRad="38100" dist="38100" dir="2700000" algn="tl">
                    <a:srgbClr val="000000">
                      <a:alpha val="43137"/>
                    </a:srgbClr>
                  </a:outerShdw>
                </a:effectLst>
                <a:latin typeface="Helvetica Neue" charset="0"/>
                <a:ea typeface="Helvetica Neue" charset="0"/>
                <a:cs typeface="Helvetica Neue" charset="0"/>
              </a:rPr>
              <a:t>AVA-001 </a:t>
            </a:r>
            <a:br>
              <a:rPr lang="en-US" dirty="0">
                <a:effectLst>
                  <a:outerShdw blurRad="38100" dist="38100" dir="2700000" algn="tl">
                    <a:srgbClr val="000000">
                      <a:alpha val="43137"/>
                    </a:srgbClr>
                  </a:outerShdw>
                </a:effectLst>
                <a:latin typeface="Helvetica Neue" charset="0"/>
                <a:ea typeface="Helvetica Neue" charset="0"/>
                <a:cs typeface="Helvetica Neue" charset="0"/>
              </a:rPr>
            </a:br>
            <a:r>
              <a:rPr lang="en-US" dirty="0">
                <a:effectLst>
                  <a:outerShdw blurRad="38100" dist="38100" dir="2700000" algn="tl">
                    <a:srgbClr val="000000">
                      <a:alpha val="43137"/>
                    </a:srgbClr>
                  </a:outerShdw>
                </a:effectLst>
                <a:latin typeface="Helvetica Neue" charset="0"/>
                <a:ea typeface="Helvetica Neue" charset="0"/>
                <a:cs typeface="Helvetica Neue" charset="0"/>
              </a:rPr>
              <a:t>( 4-1BB anti-CD19 CAR-T )</a:t>
            </a:r>
            <a:endParaRPr lang="en-US" dirty="0"/>
          </a:p>
        </p:txBody>
      </p:sp>
      <p:pic>
        <p:nvPicPr>
          <p:cNvPr id="3" name="Picture 2" descr="A picture containing diagram&#10;&#10;Description automatically generated">
            <a:extLst>
              <a:ext uri="{FF2B5EF4-FFF2-40B4-BE49-F238E27FC236}">
                <a16:creationId xmlns:a16="http://schemas.microsoft.com/office/drawing/2014/main" id="{956A7541-E92B-4C0A-907F-FA89868F180F}"/>
              </a:ext>
            </a:extLst>
          </p:cNvPr>
          <p:cNvPicPr>
            <a:picLocks noChangeAspect="1"/>
          </p:cNvPicPr>
          <p:nvPr/>
        </p:nvPicPr>
        <p:blipFill>
          <a:blip r:embed="rId2"/>
          <a:stretch>
            <a:fillRect/>
          </a:stretch>
        </p:blipFill>
        <p:spPr>
          <a:xfrm>
            <a:off x="44085" y="1489352"/>
            <a:ext cx="12048610" cy="4690800"/>
          </a:xfrm>
          <a:prstGeom prst="rect">
            <a:avLst/>
          </a:prstGeom>
        </p:spPr>
      </p:pic>
      <p:sp>
        <p:nvSpPr>
          <p:cNvPr id="4" name="Slide Number Placeholder 3">
            <a:extLst>
              <a:ext uri="{FF2B5EF4-FFF2-40B4-BE49-F238E27FC236}">
                <a16:creationId xmlns:a16="http://schemas.microsoft.com/office/drawing/2014/main" id="{6BC81336-D75F-4E81-9A67-3811EE4213BD}"/>
              </a:ext>
            </a:extLst>
          </p:cNvPr>
          <p:cNvSpPr>
            <a:spLocks noGrp="1"/>
          </p:cNvSpPr>
          <p:nvPr>
            <p:ph type="sldNum" sz="quarter" idx="12"/>
          </p:nvPr>
        </p:nvSpPr>
        <p:spPr/>
        <p:txBody>
          <a:bodyPr/>
          <a:lstStyle/>
          <a:p>
            <a:fld id="{56C933F6-C046-ED41-854E-4FF4B8BE37EE}" type="slidenum">
              <a:rPr lang="en-US" smtClean="0"/>
              <a:t>9</a:t>
            </a:fld>
            <a:endParaRPr lang="en-US"/>
          </a:p>
        </p:txBody>
      </p:sp>
    </p:spTree>
    <p:extLst>
      <p:ext uri="{BB962C8B-B14F-4D97-AF65-F5344CB8AC3E}">
        <p14:creationId xmlns:p14="http://schemas.microsoft.com/office/powerpoint/2010/main" val="1789960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13220</TotalTime>
  <Words>1417</Words>
  <Application>Microsoft Office PowerPoint</Application>
  <PresentationFormat>Widescreen</PresentationFormat>
  <Paragraphs>219</Paragraphs>
  <Slides>26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Helvetica</vt:lpstr>
      <vt:lpstr>Helvetica Neue</vt:lpstr>
      <vt:lpstr>Palatino Linotype</vt:lpstr>
      <vt:lpstr>Segoe UI Light</vt:lpstr>
      <vt:lpstr>Symbol</vt:lpstr>
      <vt:lpstr>Wingdings</vt:lpstr>
      <vt:lpstr>Office Theme</vt:lpstr>
      <vt:lpstr>PowerPoint Presentation</vt:lpstr>
      <vt:lpstr>Forward-Looking Statements</vt:lpstr>
      <vt:lpstr>Corporate Overview</vt:lpstr>
      <vt:lpstr>Investment Highlights</vt:lpstr>
      <vt:lpstr>Major Clinical Base: Lu Daopei Hospital and Affiliates </vt:lpstr>
      <vt:lpstr>Core Technology Platform: CAR-T</vt:lpstr>
      <vt:lpstr>Spectrum of Avalon’s Cellular Technology Platforms</vt:lpstr>
      <vt:lpstr>Avalon Academic-Industry Partnership </vt:lpstr>
      <vt:lpstr>AVA-001  ( 4-1BB anti-CD19 CAR-T )</vt:lpstr>
      <vt:lpstr>AVA-001  ( 4-1BB anti-CD19 CAR-T )</vt:lpstr>
      <vt:lpstr>AVA-001  ( 4-1BB anti-CD19 CAR-T )</vt:lpstr>
      <vt:lpstr>AVA-011  FLASH-CARTM -- A Multiplex, mRNA-CAR Platform </vt:lpstr>
      <vt:lpstr>AVA-011  Universal (“off-the-shelf”) CAR-NK Cell Therapy </vt:lpstr>
      <vt:lpstr>Avalon-MIT QTY Code Protein Design Platform </vt:lpstr>
      <vt:lpstr>Avalon-MIT QTY Code Protein Design Platform </vt:lpstr>
      <vt:lpstr>Avalon-MIT QTY Code Protein Design Platform </vt:lpstr>
      <vt:lpstr>Avalon-BOKU S-Layer Technology Platform </vt:lpstr>
      <vt:lpstr>Avalon-BOKU S-Layer Technology Platform </vt:lpstr>
      <vt:lpstr>Avalon-BOKU S-Layer Technology Platform </vt:lpstr>
      <vt:lpstr>Avalon-BOKU S-Layer Technology Platform </vt:lpstr>
      <vt:lpstr>Avalon ACTEXTM Platform  (Avalon Clinical-grade Tissue-specific Exosomes) </vt:lpstr>
      <vt:lpstr>ACTEX™ Strategic Partnership with HydroPeptide </vt:lpstr>
      <vt:lpstr>Avalon’s Clinical Programs – Timeline and Milestones</vt:lpstr>
      <vt:lpstr>Avalon GloboCare Positions as Future Powerhouse in Cancer Immunotherapy and Cellular Medicine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Meng Li</dc:creator>
  <cp:lastModifiedBy>Natalya Rudman</cp:lastModifiedBy>
  <cp:revision>438</cp:revision>
  <cp:lastPrinted>2019-12-09T07:59:41Z</cp:lastPrinted>
  <dcterms:created xsi:type="dcterms:W3CDTF">2019-02-27T01:52:41Z</dcterms:created>
  <dcterms:modified xsi:type="dcterms:W3CDTF">2022-04-17T18:04:39Z</dcterms:modified>
</cp:coreProperties>
</file>